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77" r:id="rId5"/>
    <p:sldId id="264" r:id="rId6"/>
    <p:sldId id="259" r:id="rId7"/>
    <p:sldId id="260" r:id="rId8"/>
    <p:sldId id="265" r:id="rId9"/>
    <p:sldId id="266" r:id="rId10"/>
    <p:sldId id="262" r:id="rId11"/>
    <p:sldId id="281" r:id="rId12"/>
    <p:sldId id="280" r:id="rId13"/>
    <p:sldId id="268" r:id="rId14"/>
    <p:sldId id="263" r:id="rId15"/>
    <p:sldId id="274" r:id="rId16"/>
    <p:sldId id="275" r:id="rId17"/>
    <p:sldId id="276" r:id="rId18"/>
    <p:sldId id="278" r:id="rId19"/>
    <p:sldId id="282"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996600"/>
    <a:srgbClr val="000099"/>
    <a:srgbClr val="969696"/>
    <a:srgbClr val="B8A6AE"/>
    <a:srgbClr val="8E727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21" autoAdjust="0"/>
    <p:restoredTop sz="94643" autoAdjust="0"/>
  </p:normalViewPr>
  <p:slideViewPr>
    <p:cSldViewPr snapToGrid="0">
      <p:cViewPr>
        <p:scale>
          <a:sx n="100" d="100"/>
          <a:sy n="100" d="100"/>
        </p:scale>
        <p:origin x="-264" y="-150"/>
      </p:cViewPr>
      <p:guideLst>
        <p:guide orient="horz" pos="2160"/>
        <p:guide pos="2880"/>
      </p:guideLst>
    </p:cSldViewPr>
  </p:slideViewPr>
  <p:notesTextViewPr>
    <p:cViewPr>
      <p:scale>
        <a:sx n="100" d="100"/>
        <a:sy n="100" d="100"/>
      </p:scale>
      <p:origin x="0" y="164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9B8905-36ED-45D7-8D09-12DF37DCE512}" type="datetimeFigureOut">
              <a:rPr lang="en-US" smtClean="0"/>
              <a:t>1/28/2015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B5F930-0A9E-47A2-B85C-F2BBC841EA33}" type="slidenum">
              <a:rPr lang="en-US" smtClean="0"/>
              <a:t>‹#›</a:t>
            </a:fld>
            <a:endParaRPr lang="en-US"/>
          </a:p>
        </p:txBody>
      </p:sp>
    </p:spTree>
    <p:extLst>
      <p:ext uri="{BB962C8B-B14F-4D97-AF65-F5344CB8AC3E}">
        <p14:creationId xmlns:p14="http://schemas.microsoft.com/office/powerpoint/2010/main" val="3640293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Japanese,</a:t>
            </a:r>
            <a:r>
              <a:rPr lang="en-US" baseline="0" dirty="0" smtClean="0"/>
              <a:t> who had once respected and feared China, saw what the Europeans were doing in China and realized if they did not modernize their military the Europeans would overrun them also.  After modernizing their military, the Japanese went to war with China in 1894 and seized Taiwan and Korea.  Ten years later they defeated the Russians, destroying the Russian fleet and pushing them out of Manchuria.  During World War I Japan joined the Allies.  This allowed them to seize the German possessions in the Pacific which included the Marshall, Caroline, Mariana, and Palau Islands.  After the First World War, Japan governed those islands under a League of Nations mandate.  In 1931 Japan invaded and conquered Manchuria and in 1937 invaded China.  These aggressive actions on the part of Japan turned the world against her.</a:t>
            </a:r>
            <a:endParaRPr lang="en-US" dirty="0"/>
          </a:p>
        </p:txBody>
      </p:sp>
      <p:sp>
        <p:nvSpPr>
          <p:cNvPr id="4" name="Slide Number Placeholder 3"/>
          <p:cNvSpPr>
            <a:spLocks noGrp="1"/>
          </p:cNvSpPr>
          <p:nvPr>
            <p:ph type="sldNum" sz="quarter" idx="10"/>
          </p:nvPr>
        </p:nvSpPr>
        <p:spPr/>
        <p:txBody>
          <a:bodyPr/>
          <a:lstStyle/>
          <a:p>
            <a:fld id="{ACB5F930-0A9E-47A2-B85C-F2BBC841EA33}" type="slidenum">
              <a:rPr lang="en-US" smtClean="0"/>
              <a:t>2</a:t>
            </a:fld>
            <a:endParaRPr lang="en-US"/>
          </a:p>
        </p:txBody>
      </p:sp>
    </p:spTree>
    <p:extLst>
      <p:ext uri="{BB962C8B-B14F-4D97-AF65-F5344CB8AC3E}">
        <p14:creationId xmlns:p14="http://schemas.microsoft.com/office/powerpoint/2010/main" val="1340110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mid-1942, the Japanese had expanded out to their maximum</a:t>
            </a:r>
            <a:r>
              <a:rPr lang="en-US" baseline="0" dirty="0" smtClean="0"/>
              <a:t> limit.  They had plans to go further, but were stopped in a series of naval battles in May and June 1942.</a:t>
            </a:r>
            <a:endParaRPr lang="en-US" dirty="0"/>
          </a:p>
        </p:txBody>
      </p:sp>
      <p:sp>
        <p:nvSpPr>
          <p:cNvPr id="4" name="Slide Number Placeholder 3"/>
          <p:cNvSpPr>
            <a:spLocks noGrp="1"/>
          </p:cNvSpPr>
          <p:nvPr>
            <p:ph type="sldNum" sz="quarter" idx="10"/>
          </p:nvPr>
        </p:nvSpPr>
        <p:spPr/>
        <p:txBody>
          <a:bodyPr/>
          <a:lstStyle/>
          <a:p>
            <a:fld id="{ACB5F930-0A9E-47A2-B85C-F2BBC841EA33}" type="slidenum">
              <a:rPr lang="en-US" smtClean="0"/>
              <a:t>11</a:t>
            </a:fld>
            <a:endParaRPr lang="en-US"/>
          </a:p>
        </p:txBody>
      </p:sp>
    </p:spTree>
    <p:extLst>
      <p:ext uri="{BB962C8B-B14F-4D97-AF65-F5344CB8AC3E}">
        <p14:creationId xmlns:p14="http://schemas.microsoft.com/office/powerpoint/2010/main" val="233473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March 1942 the fight against Japan</a:t>
            </a:r>
            <a:r>
              <a:rPr lang="en-US" baseline="0" dirty="0" smtClean="0"/>
              <a:t> was divided up into various commands.  The British had command in the Southeast, the Americans had the rest.  General Joseph Stilwell, known as “Vinegar Joe” commanded the China-Burma-India Theater, General Douglas MacArthur commanded the Southwest Pacific Area, and Admiral Chester Nimitz commanded the Pacific Ocean Areas which was further subdivided into the North, Central, and South Pacific.</a:t>
            </a:r>
            <a:r>
              <a:rPr lang="en-US" dirty="0" smtClean="0"/>
              <a:t> </a:t>
            </a:r>
            <a:endParaRPr lang="en-US" dirty="0"/>
          </a:p>
        </p:txBody>
      </p:sp>
      <p:sp>
        <p:nvSpPr>
          <p:cNvPr id="4" name="Slide Number Placeholder 3"/>
          <p:cNvSpPr>
            <a:spLocks noGrp="1"/>
          </p:cNvSpPr>
          <p:nvPr>
            <p:ph type="sldNum" sz="quarter" idx="10"/>
          </p:nvPr>
        </p:nvSpPr>
        <p:spPr/>
        <p:txBody>
          <a:bodyPr/>
          <a:lstStyle/>
          <a:p>
            <a:fld id="{ACB5F930-0A9E-47A2-B85C-F2BBC841EA33}" type="slidenum">
              <a:rPr lang="en-US" smtClean="0"/>
              <a:t>12</a:t>
            </a:fld>
            <a:endParaRPr lang="en-US"/>
          </a:p>
        </p:txBody>
      </p:sp>
    </p:spTree>
    <p:extLst>
      <p:ext uri="{BB962C8B-B14F-4D97-AF65-F5344CB8AC3E}">
        <p14:creationId xmlns:p14="http://schemas.microsoft.com/office/powerpoint/2010/main" val="3480593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American plan in the Pacific would follow two routes; MacArthur moving up through</a:t>
            </a:r>
            <a:r>
              <a:rPr lang="en-US" baseline="0" dirty="0" smtClean="0"/>
              <a:t> the Solomon Islands and the northern coast of New Guinea to the Philippines, and Nimitz through the central Pacific to Okinawa.  From there, the next step would be an invasion of Japan itself.</a:t>
            </a:r>
            <a:endParaRPr lang="en-US" dirty="0"/>
          </a:p>
        </p:txBody>
      </p:sp>
      <p:sp>
        <p:nvSpPr>
          <p:cNvPr id="4" name="Slide Number Placeholder 3"/>
          <p:cNvSpPr>
            <a:spLocks noGrp="1"/>
          </p:cNvSpPr>
          <p:nvPr>
            <p:ph type="sldNum" sz="quarter" idx="10"/>
          </p:nvPr>
        </p:nvSpPr>
        <p:spPr/>
        <p:txBody>
          <a:bodyPr/>
          <a:lstStyle/>
          <a:p>
            <a:fld id="{ACB5F930-0A9E-47A2-B85C-F2BBC841EA33}" type="slidenum">
              <a:rPr lang="en-US" smtClean="0"/>
              <a:t>13</a:t>
            </a:fld>
            <a:endParaRPr lang="en-US"/>
          </a:p>
        </p:txBody>
      </p:sp>
    </p:spTree>
    <p:extLst>
      <p:ext uri="{BB962C8B-B14F-4D97-AF65-F5344CB8AC3E}">
        <p14:creationId xmlns:p14="http://schemas.microsoft.com/office/powerpoint/2010/main" val="2825756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six months of 1942 saw the Japanese continuing</a:t>
            </a:r>
            <a:r>
              <a:rPr lang="en-US" baseline="0" dirty="0" smtClean="0"/>
              <a:t> to push out across the Pacific.  In Malaya, the Japanese battled down the Malay peninsula eventually attacking the British island fortress of Singapore.  The 80,000 British and Commonwealth troops at Singapore surrendered in February. The following month the 15,000 U.S. and 60,000 Filipino defenders on Bataan, in the Philippines, surrendered.  They were then forced to march over 60 miles, with little food or water, to a prison camp.  Thousands died on what is known as the Bataan Death March.  April saw one bright point for the United States as USAAF B-25 bombers, under the command of Jimmy Doolittle, took off from </a:t>
            </a:r>
            <a:r>
              <a:rPr lang="en-US" baseline="0" dirty="0" smtClean="0"/>
              <a:t>an aircraft carrier </a:t>
            </a:r>
            <a:r>
              <a:rPr lang="en-US" baseline="0" dirty="0" smtClean="0"/>
              <a:t>and bombed Tokyo and four other Japanese cities.  In May, Corregidor, the island fortress that guarded the entrance to Manila Bay fell and all remaining U.S. forces in the Philippines surrendered.  That same month, the Japanese attempted to launch an amphibious landing at Port Moresby, an Australian and U.S. base on the south side of New Guinea.  They were turned back in the Battle of the Coral Sea, the first time in history that two opposing fleets fought each other with only aircraft from their carriers.  In June the Japanese attempted to capture Midway Island.  Our Navy </a:t>
            </a:r>
            <a:r>
              <a:rPr lang="en-US" baseline="0" dirty="0" err="1" smtClean="0"/>
              <a:t>codebreakers</a:t>
            </a:r>
            <a:r>
              <a:rPr lang="en-US" baseline="0" dirty="0" smtClean="0"/>
              <a:t> had broken the Japanese Navy’s secret code and knew they were coming.  In the resulting Battle of Midway, although we lost one aircraft carrier, we </a:t>
            </a:r>
            <a:r>
              <a:rPr lang="en-US" baseline="0" dirty="0" smtClean="0"/>
              <a:t>sank </a:t>
            </a:r>
            <a:r>
              <a:rPr lang="en-US" baseline="0" dirty="0" smtClean="0"/>
              <a:t>all four of the Japanese </a:t>
            </a:r>
            <a:r>
              <a:rPr lang="en-US" baseline="0" dirty="0" smtClean="0"/>
              <a:t>carriers.  </a:t>
            </a:r>
            <a:r>
              <a:rPr lang="en-US" baseline="0" dirty="0" smtClean="0"/>
              <a:t>It was a major </a:t>
            </a:r>
            <a:r>
              <a:rPr lang="en-US" baseline="0" smtClean="0"/>
              <a:t>blow </a:t>
            </a:r>
            <a:r>
              <a:rPr lang="en-US" baseline="0" smtClean="0"/>
              <a:t>and </a:t>
            </a:r>
            <a:r>
              <a:rPr lang="en-US" baseline="0" dirty="0" smtClean="0"/>
              <a:t>is considered a turning point in the war against Japan.  In August we launched our first offensive action in the Pacific when we invaded the island of Guadalcanal in the </a:t>
            </a:r>
            <a:r>
              <a:rPr lang="en-US" baseline="0" dirty="0" err="1" smtClean="0"/>
              <a:t>Solomons</a:t>
            </a:r>
            <a:r>
              <a:rPr lang="en-US" baseline="0" dirty="0" smtClean="0"/>
              <a:t>.  The battle would last for six months and end in a U.S. victory.  After their failed attempt to take Port Moresby from the sea, the Japanese attacked over the mountains along the </a:t>
            </a:r>
            <a:r>
              <a:rPr lang="en-US" baseline="0" dirty="0" err="1" smtClean="0"/>
              <a:t>Kokoda</a:t>
            </a:r>
            <a:r>
              <a:rPr lang="en-US" baseline="0" dirty="0" smtClean="0"/>
              <a:t> Trail.  </a:t>
            </a:r>
            <a:r>
              <a:rPr lang="en-US" baseline="0" dirty="0" smtClean="0"/>
              <a:t>They got </a:t>
            </a:r>
            <a:r>
              <a:rPr lang="en-US" baseline="0" dirty="0" smtClean="0"/>
              <a:t>near the port but the Australians pushed them back.  By the end of the year Australian and U.S. forces had fought across the mountains and were near the Japanese bases of Buna and </a:t>
            </a:r>
            <a:r>
              <a:rPr lang="en-US" baseline="0" dirty="0" err="1" smtClean="0"/>
              <a:t>Gona</a:t>
            </a:r>
            <a:r>
              <a:rPr lang="en-US" baseline="0" dirty="0" smtClean="0"/>
              <a:t> on the north coast of New Guinea.</a:t>
            </a:r>
          </a:p>
        </p:txBody>
      </p:sp>
      <p:sp>
        <p:nvSpPr>
          <p:cNvPr id="4" name="Slide Number Placeholder 3"/>
          <p:cNvSpPr>
            <a:spLocks noGrp="1"/>
          </p:cNvSpPr>
          <p:nvPr>
            <p:ph type="sldNum" sz="quarter" idx="10"/>
          </p:nvPr>
        </p:nvSpPr>
        <p:spPr/>
        <p:txBody>
          <a:bodyPr/>
          <a:lstStyle/>
          <a:p>
            <a:fld id="{ACB5F930-0A9E-47A2-B85C-F2BBC841EA33}" type="slidenum">
              <a:rPr lang="en-US" smtClean="0"/>
              <a:t>14</a:t>
            </a:fld>
            <a:endParaRPr lang="en-US"/>
          </a:p>
        </p:txBody>
      </p:sp>
    </p:spTree>
    <p:extLst>
      <p:ext uri="{BB962C8B-B14F-4D97-AF65-F5344CB8AC3E}">
        <p14:creationId xmlns:p14="http://schemas.microsoft.com/office/powerpoint/2010/main" val="1995941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1943 opened with the U.S. and Australian</a:t>
            </a:r>
            <a:r>
              <a:rPr lang="en-US" baseline="0" dirty="0" smtClean="0"/>
              <a:t> forces taking the Japanese bases at Buna and </a:t>
            </a:r>
            <a:r>
              <a:rPr lang="en-US" baseline="0" dirty="0" err="1" smtClean="0"/>
              <a:t>Gona</a:t>
            </a:r>
            <a:r>
              <a:rPr lang="en-US" baseline="0" dirty="0" smtClean="0"/>
              <a:t> on New Guinea after a long fight.  In February the Japanese withdrew the last of their forces from Guadalcanal and the U.S. began and a year long offensive up the Solomon Island chain with significant battles on New Georgia and finally on Bougainville in November.  In another code-breaking effort we discovered that Admiral Yamamoto, the head of the Japanese Navy in the Pacific, would be visiting forward bases and we sent 16 long-range P-38 fighter planes to intercept his plane and shoot him down.  In May, U.S. Army troops recaptured the island of Attu, in the Aleutian Islands, which had been taken by the Japanese in June 1942.  In the Central and South Pacific Nimitz continued to build his forces until, in November, he launched his first strike into the Central Pacific, taking Makin and Tarawa atolls in the Gilbert Islands.  This was his first step of his island-hopping campaign across the Pacific.  During the year, General MacArthur continued his plan to isolate the large Japanese base at </a:t>
            </a:r>
            <a:r>
              <a:rPr lang="en-US" baseline="0" dirty="0" err="1" smtClean="0"/>
              <a:t>Rabaul</a:t>
            </a:r>
            <a:r>
              <a:rPr lang="en-US" baseline="0" dirty="0" smtClean="0"/>
              <a:t> on the island of New Britain.  In coordination with the forces moving up the </a:t>
            </a:r>
            <a:r>
              <a:rPr lang="en-US" baseline="0" dirty="0" err="1" smtClean="0"/>
              <a:t>Solomons</a:t>
            </a:r>
            <a:r>
              <a:rPr lang="en-US" baseline="0" dirty="0" smtClean="0"/>
              <a:t> chain, MacArthur’s forces moved up the northern coast of New Guinea.  In December he landed troops at Cape Gloucester on the opposite end of New Britain from </a:t>
            </a:r>
            <a:r>
              <a:rPr lang="en-US" baseline="0" dirty="0" err="1" smtClean="0"/>
              <a:t>Rabaul</a:t>
            </a:r>
            <a:r>
              <a:rPr lang="en-US" baseline="0" dirty="0" smtClean="0"/>
              <a:t>.  The year ended with MacArthur poised to complete the isolation of </a:t>
            </a:r>
            <a:r>
              <a:rPr lang="en-US" baseline="0" dirty="0" err="1" smtClean="0"/>
              <a:t>Rabaul</a:t>
            </a:r>
            <a:r>
              <a:rPr lang="en-US" baseline="0" dirty="0" smtClean="0"/>
              <a:t> and Nimitz about to jump off deeper into the Central Pacific in accordance with their plan.</a:t>
            </a:r>
            <a:endParaRPr lang="en-US" dirty="0"/>
          </a:p>
        </p:txBody>
      </p:sp>
      <p:sp>
        <p:nvSpPr>
          <p:cNvPr id="4" name="Slide Number Placeholder 3"/>
          <p:cNvSpPr>
            <a:spLocks noGrp="1"/>
          </p:cNvSpPr>
          <p:nvPr>
            <p:ph type="sldNum" sz="quarter" idx="10"/>
          </p:nvPr>
        </p:nvSpPr>
        <p:spPr/>
        <p:txBody>
          <a:bodyPr/>
          <a:lstStyle/>
          <a:p>
            <a:fld id="{ACB5F930-0A9E-47A2-B85C-F2BBC841EA33}" type="slidenum">
              <a:rPr lang="en-US" smtClean="0"/>
              <a:t>15</a:t>
            </a:fld>
            <a:endParaRPr lang="en-US"/>
          </a:p>
        </p:txBody>
      </p:sp>
    </p:spTree>
    <p:extLst>
      <p:ext uri="{BB962C8B-B14F-4D97-AF65-F5344CB8AC3E}">
        <p14:creationId xmlns:p14="http://schemas.microsoft.com/office/powerpoint/2010/main" val="764300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January</a:t>
            </a:r>
            <a:r>
              <a:rPr lang="en-US" baseline="0" dirty="0" smtClean="0"/>
              <a:t> Nimitz landed forces in the Marshall Islands taking the atolls of Kwajalein and Eniwetok, this gave him a jumping off point for the next leg of his island-hopping campaign.  After seizing the Admiralty Islands in February to finish isolating </a:t>
            </a:r>
            <a:r>
              <a:rPr lang="en-US" baseline="0" dirty="0" err="1" smtClean="0"/>
              <a:t>Rabaul</a:t>
            </a:r>
            <a:r>
              <a:rPr lang="en-US" baseline="0" dirty="0" smtClean="0"/>
              <a:t>, MacArthur’s forces landed at </a:t>
            </a:r>
            <a:r>
              <a:rPr lang="en-US" baseline="0" dirty="0" err="1" smtClean="0"/>
              <a:t>Hollandia</a:t>
            </a:r>
            <a:r>
              <a:rPr lang="en-US" baseline="0" dirty="0" smtClean="0"/>
              <a:t>, New Guinea, in April, hundreds of miles behind the Japanese lines.  He would continue what he called “leap-frogging” up the New Guinea coast to prepare for his next big jump to the Philippines.  In June Nimitz’s forces landed in the Marianas, taking Saipan, Tinian, and Guam, and defeating the Japanese fleet in a major sea battle.  Those three islands would soon become major bases for American bombers attacking Japan.  In August there was heavy fighting in Burma as the British turned back a Japanese offensive into India and U.S. and Chinese forces pushed the Japanese back in northern Burma to link up with the old Burma Road.  This allowed supplies to begin to flow into China once again.  In October MacArthur landed at Leyte in the Philippines.  This caused the Japanese fleet to come out once again.  In the largest naval battle in history, the Battle of Leyte Gulf, the Japanese fleet was destroyed for good and no longer remained a threat.  The year ended with U.S. Army troops seizing Mindoro Island as a prelude to their invasion of Luzon, the main island in the Philippines.</a:t>
            </a:r>
            <a:endParaRPr lang="en-US" dirty="0"/>
          </a:p>
        </p:txBody>
      </p:sp>
      <p:sp>
        <p:nvSpPr>
          <p:cNvPr id="4" name="Slide Number Placeholder 3"/>
          <p:cNvSpPr>
            <a:spLocks noGrp="1"/>
          </p:cNvSpPr>
          <p:nvPr>
            <p:ph type="sldNum" sz="quarter" idx="10"/>
          </p:nvPr>
        </p:nvSpPr>
        <p:spPr/>
        <p:txBody>
          <a:bodyPr/>
          <a:lstStyle/>
          <a:p>
            <a:fld id="{ACB5F930-0A9E-47A2-B85C-F2BBC841EA33}" type="slidenum">
              <a:rPr lang="en-US" smtClean="0"/>
              <a:t>16</a:t>
            </a:fld>
            <a:endParaRPr lang="en-US"/>
          </a:p>
        </p:txBody>
      </p:sp>
    </p:spTree>
    <p:extLst>
      <p:ext uri="{BB962C8B-B14F-4D97-AF65-F5344CB8AC3E}">
        <p14:creationId xmlns:p14="http://schemas.microsoft.com/office/powerpoint/2010/main" val="1466357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January U.S. forces landed on Luzon and quickly drove south to Manila freeing American prisoners and Allied civilians along the way.  Manila was liberated</a:t>
            </a:r>
            <a:r>
              <a:rPr lang="en-US" baseline="0" dirty="0" smtClean="0"/>
              <a:t> after a devastating month long battle.  U.S. troops were still fighting Japanese holdouts in the mountains until the end of the war.  In February </a:t>
            </a:r>
            <a:r>
              <a:rPr lang="en-US" baseline="0" dirty="0" err="1" smtClean="0"/>
              <a:t>Nimitz’z</a:t>
            </a:r>
            <a:r>
              <a:rPr lang="en-US" baseline="0" dirty="0" smtClean="0"/>
              <a:t> forces invaded Iwo Jima, halfway between the Marianas and Japan.  Mount </a:t>
            </a:r>
            <a:r>
              <a:rPr lang="en-US" baseline="0" dirty="0" err="1" smtClean="0"/>
              <a:t>Suribachi</a:t>
            </a:r>
            <a:r>
              <a:rPr lang="en-US" baseline="0" dirty="0" smtClean="0"/>
              <a:t> at one end of Iwo Jima was the scene of the famous flag raising photograph.  In March the heavy bombers switched from high level daylight raids to low level night raids using incendiaries (fire bombs), in one night they destroyed approximately one third of Tokyo, killing over a hundred thousand Japanese.  On April Fool’s Day American forces landed on Okinawa to begin a two and a half long brutal fight to take that island.  It was at Okinawa that the Japanese began using large numbers of kamikaze, suicide attacks with airplanes, against the U.S. fleet.  The U.S. Navy lost over 30 ships sunk and 100 damaged, along with over 5000 dead, the largest losses ever by the U.S. Navy in a battle.  Okinawa fell in June.  On August 6</a:t>
            </a:r>
            <a:r>
              <a:rPr lang="en-US" baseline="30000" dirty="0" smtClean="0"/>
              <a:t>th</a:t>
            </a:r>
            <a:r>
              <a:rPr lang="en-US" baseline="0" dirty="0" smtClean="0"/>
              <a:t> we dropped the first atomic bomb on the city of Hiroshima, the site of the Japanese headquarters that controlled all Japanese forces in southern Japan.  Three days later we dropped the second bomb on Nagasaki.  These two bombs plus the Soviet declaration of war against Japan convinced their military and civilian leadership that all was lost and surrender was the only alternative.  On August 14</a:t>
            </a:r>
            <a:r>
              <a:rPr lang="en-US" baseline="30000" dirty="0" smtClean="0"/>
              <a:t>th</a:t>
            </a:r>
            <a:r>
              <a:rPr lang="en-US" baseline="0" dirty="0" smtClean="0"/>
              <a:t> the Emperor announced Japan’s acceptance of the surrender terms.  The formal surrender occurred on September 2</a:t>
            </a:r>
            <a:r>
              <a:rPr lang="en-US" baseline="30000" dirty="0" smtClean="0"/>
              <a:t>nd</a:t>
            </a:r>
            <a:r>
              <a:rPr lang="en-US" baseline="0" dirty="0" smtClean="0"/>
              <a:t> aboard the battleship USS Missouri in Tokyo Bay and World War II came to an end.</a:t>
            </a:r>
            <a:endParaRPr lang="en-US" dirty="0"/>
          </a:p>
        </p:txBody>
      </p:sp>
      <p:sp>
        <p:nvSpPr>
          <p:cNvPr id="4" name="Slide Number Placeholder 3"/>
          <p:cNvSpPr>
            <a:spLocks noGrp="1"/>
          </p:cNvSpPr>
          <p:nvPr>
            <p:ph type="sldNum" sz="quarter" idx="10"/>
          </p:nvPr>
        </p:nvSpPr>
        <p:spPr/>
        <p:txBody>
          <a:bodyPr/>
          <a:lstStyle/>
          <a:p>
            <a:fld id="{ACB5F930-0A9E-47A2-B85C-F2BBC841EA33}" type="slidenum">
              <a:rPr lang="en-US" smtClean="0"/>
              <a:t>17</a:t>
            </a:fld>
            <a:endParaRPr lang="en-US"/>
          </a:p>
        </p:txBody>
      </p:sp>
    </p:spTree>
    <p:extLst>
      <p:ext uri="{BB962C8B-B14F-4D97-AF65-F5344CB8AC3E}">
        <p14:creationId xmlns:p14="http://schemas.microsoft.com/office/powerpoint/2010/main" val="978720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still remained over</a:t>
            </a:r>
            <a:r>
              <a:rPr lang="en-US" baseline="0" dirty="0" smtClean="0"/>
              <a:t> 5 million Japanese troops all over the Pacific and Asia. The red areas on the map show areas still held by the Japanese when the war ended. They were convinced to surrender by Allied and Japanese officers and by the end of the year most had been repatriated to Japan.  U.S. troops were also coming home, in December 1945 alone, 700,000 came home from the Pacific. </a:t>
            </a:r>
            <a:endParaRPr lang="en-US" dirty="0"/>
          </a:p>
        </p:txBody>
      </p:sp>
      <p:sp>
        <p:nvSpPr>
          <p:cNvPr id="4" name="Slide Number Placeholder 3"/>
          <p:cNvSpPr>
            <a:spLocks noGrp="1"/>
          </p:cNvSpPr>
          <p:nvPr>
            <p:ph type="sldNum" sz="quarter" idx="10"/>
          </p:nvPr>
        </p:nvSpPr>
        <p:spPr/>
        <p:txBody>
          <a:bodyPr/>
          <a:lstStyle/>
          <a:p>
            <a:fld id="{ACB5F930-0A9E-47A2-B85C-F2BBC841EA33}" type="slidenum">
              <a:rPr lang="en-US" smtClean="0"/>
              <a:t>18</a:t>
            </a:fld>
            <a:endParaRPr lang="en-US"/>
          </a:p>
        </p:txBody>
      </p:sp>
    </p:spTree>
    <p:extLst>
      <p:ext uri="{BB962C8B-B14F-4D97-AF65-F5344CB8AC3E}">
        <p14:creationId xmlns:p14="http://schemas.microsoft.com/office/powerpoint/2010/main" val="1106726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Celebration in New</a:t>
            </a:r>
            <a:r>
              <a:rPr lang="en-US" baseline="0" dirty="0" smtClean="0"/>
              <a:t> York’s Times Square upon the announcement of the </a:t>
            </a:r>
            <a:r>
              <a:rPr lang="en-US" baseline="0" smtClean="0"/>
              <a:t>Japanese surrender. </a:t>
            </a:r>
            <a:endParaRPr lang="en-US" dirty="0"/>
          </a:p>
        </p:txBody>
      </p:sp>
      <p:sp>
        <p:nvSpPr>
          <p:cNvPr id="4" name="Slide Number Placeholder 3"/>
          <p:cNvSpPr>
            <a:spLocks noGrp="1"/>
          </p:cNvSpPr>
          <p:nvPr>
            <p:ph type="sldNum" sz="quarter" idx="10"/>
          </p:nvPr>
        </p:nvSpPr>
        <p:spPr/>
        <p:txBody>
          <a:bodyPr/>
          <a:lstStyle/>
          <a:p>
            <a:fld id="{ACB5F930-0A9E-47A2-B85C-F2BBC841EA33}" type="slidenum">
              <a:rPr lang="en-US" smtClean="0"/>
              <a:t>19</a:t>
            </a:fld>
            <a:endParaRPr lang="en-US"/>
          </a:p>
        </p:txBody>
      </p:sp>
    </p:spTree>
    <p:extLst>
      <p:ext uri="{BB962C8B-B14F-4D97-AF65-F5344CB8AC3E}">
        <p14:creationId xmlns:p14="http://schemas.microsoft.com/office/powerpoint/2010/main" val="1499580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Japan resigns from the League of Nations following condemnation and in July, 1939 the U.S. terminates the U.S.-Japanese commerce treaty.</a:t>
            </a:r>
          </a:p>
          <a:p>
            <a:r>
              <a:rPr lang="en-US" dirty="0" smtClean="0"/>
              <a:t> In</a:t>
            </a:r>
            <a:r>
              <a:rPr lang="en-US" baseline="0" dirty="0" smtClean="0"/>
              <a:t> </a:t>
            </a:r>
            <a:r>
              <a:rPr lang="en-US" dirty="0" smtClean="0"/>
              <a:t>1940  Japan, Germany and Italy form the Axis powers</a:t>
            </a:r>
            <a:r>
              <a:rPr lang="en-US" baseline="0" dirty="0" smtClean="0"/>
              <a:t> and t</a:t>
            </a:r>
            <a:r>
              <a:rPr lang="en-US" dirty="0" smtClean="0"/>
              <a:t>he U.S. embargoes scrap metal and gasoline and closes the </a:t>
            </a:r>
          </a:p>
          <a:p>
            <a:r>
              <a:rPr lang="en-US" dirty="0" smtClean="0"/>
              <a:t> Panama Canal to Japanese shipping. In</a:t>
            </a:r>
            <a:r>
              <a:rPr lang="en-US" baseline="0" dirty="0" smtClean="0"/>
              <a:t> </a:t>
            </a:r>
            <a:r>
              <a:rPr lang="en-US" dirty="0" smtClean="0"/>
              <a:t>1941 Japan occupies French Indochina</a:t>
            </a:r>
            <a:r>
              <a:rPr lang="en-US" baseline="0" dirty="0" smtClean="0"/>
              <a:t> and t</a:t>
            </a:r>
            <a:r>
              <a:rPr lang="en-US" dirty="0" smtClean="0"/>
              <a:t>he U.S. institutes a complete oil embargo.</a:t>
            </a:r>
            <a:r>
              <a:rPr lang="en-US" baseline="0" dirty="0" smtClean="0"/>
              <a:t>  </a:t>
            </a:r>
            <a:r>
              <a:rPr lang="en-US" dirty="0" smtClean="0"/>
              <a:t>Japan decides to “go south” to seize the Dutch East Indies, an area rich in resources. Additional attacks would be made to neutralize U.S. and British </a:t>
            </a:r>
            <a:r>
              <a:rPr lang="en-US" dirty="0" smtClean="0"/>
              <a:t>military </a:t>
            </a:r>
            <a:r>
              <a:rPr lang="en-US" dirty="0" smtClean="0"/>
              <a:t>forces in the Pacific, including Singapore and Pearl Harbor. </a:t>
            </a:r>
          </a:p>
          <a:p>
            <a:endParaRPr lang="en-US" dirty="0"/>
          </a:p>
        </p:txBody>
      </p:sp>
      <p:sp>
        <p:nvSpPr>
          <p:cNvPr id="4" name="Slide Number Placeholder 3"/>
          <p:cNvSpPr>
            <a:spLocks noGrp="1"/>
          </p:cNvSpPr>
          <p:nvPr>
            <p:ph type="sldNum" sz="quarter" idx="10"/>
          </p:nvPr>
        </p:nvSpPr>
        <p:spPr/>
        <p:txBody>
          <a:bodyPr/>
          <a:lstStyle/>
          <a:p>
            <a:fld id="{ACB5F930-0A9E-47A2-B85C-F2BBC841EA33}" type="slidenum">
              <a:rPr lang="en-US" smtClean="0"/>
              <a:t>3</a:t>
            </a:fld>
            <a:endParaRPr lang="en-US"/>
          </a:p>
        </p:txBody>
      </p:sp>
    </p:spTree>
    <p:extLst>
      <p:ext uri="{BB962C8B-B14F-4D97-AF65-F5344CB8AC3E}">
        <p14:creationId xmlns:p14="http://schemas.microsoft.com/office/powerpoint/2010/main" val="1479601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 shows the Pacific as it looked in 1939.  The red area is that already controlled by Japan.</a:t>
            </a:r>
            <a:r>
              <a:rPr lang="en-US" baseline="0" dirty="0" smtClean="0"/>
              <a:t>  The purple area is a French possession, yellow – British, orange – Dutch, green – </a:t>
            </a:r>
            <a:r>
              <a:rPr lang="en-US" baseline="0" dirty="0" err="1" smtClean="0"/>
              <a:t>Portugese</a:t>
            </a:r>
            <a:r>
              <a:rPr lang="en-US" baseline="0" dirty="0" smtClean="0"/>
              <a:t>, and  blue – American.</a:t>
            </a:r>
            <a:endParaRPr lang="en-US" dirty="0"/>
          </a:p>
        </p:txBody>
      </p:sp>
      <p:sp>
        <p:nvSpPr>
          <p:cNvPr id="4" name="Slide Number Placeholder 3"/>
          <p:cNvSpPr>
            <a:spLocks noGrp="1"/>
          </p:cNvSpPr>
          <p:nvPr>
            <p:ph type="sldNum" sz="quarter" idx="10"/>
          </p:nvPr>
        </p:nvSpPr>
        <p:spPr/>
        <p:txBody>
          <a:bodyPr/>
          <a:lstStyle/>
          <a:p>
            <a:fld id="{ACB5F930-0A9E-47A2-B85C-F2BBC841EA33}" type="slidenum">
              <a:rPr lang="en-US" smtClean="0"/>
              <a:t>4</a:t>
            </a:fld>
            <a:endParaRPr lang="en-US"/>
          </a:p>
        </p:txBody>
      </p:sp>
    </p:spTree>
    <p:extLst>
      <p:ext uri="{BB962C8B-B14F-4D97-AF65-F5344CB8AC3E}">
        <p14:creationId xmlns:p14="http://schemas.microsoft.com/office/powerpoint/2010/main" val="1952285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month before</a:t>
            </a:r>
            <a:r>
              <a:rPr lang="en-US" baseline="0" dirty="0" smtClean="0"/>
              <a:t> the attack on Pearl Harbor, the Japanese had finalized their plans.  They would begin the war with an attack on Pearl Harbor followed by invasions of the Philippines, Thailand, the Netherlands East Indies, and Malaya.  </a:t>
            </a:r>
            <a:endParaRPr lang="en-US" dirty="0"/>
          </a:p>
        </p:txBody>
      </p:sp>
      <p:sp>
        <p:nvSpPr>
          <p:cNvPr id="4" name="Slide Number Placeholder 3"/>
          <p:cNvSpPr>
            <a:spLocks noGrp="1"/>
          </p:cNvSpPr>
          <p:nvPr>
            <p:ph type="sldNum" sz="quarter" idx="10"/>
          </p:nvPr>
        </p:nvSpPr>
        <p:spPr/>
        <p:txBody>
          <a:bodyPr/>
          <a:lstStyle/>
          <a:p>
            <a:fld id="{ACB5F930-0A9E-47A2-B85C-F2BBC841EA33}" type="slidenum">
              <a:rPr lang="en-US" smtClean="0"/>
              <a:t>5</a:t>
            </a:fld>
            <a:endParaRPr lang="en-US"/>
          </a:p>
        </p:txBody>
      </p:sp>
    </p:spTree>
    <p:extLst>
      <p:ext uri="{BB962C8B-B14F-4D97-AF65-F5344CB8AC3E}">
        <p14:creationId xmlns:p14="http://schemas.microsoft.com/office/powerpoint/2010/main" val="1160966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attack</a:t>
            </a:r>
            <a:r>
              <a:rPr lang="en-US" baseline="0" dirty="0" smtClean="0"/>
              <a:t> on Pearl Harbor was launched from six aircraft carriers that had crossed the Pacific undetected.  They struck early on Sunday morning, December 7</a:t>
            </a:r>
            <a:r>
              <a:rPr lang="en-US" baseline="30000" dirty="0" smtClean="0"/>
              <a:t>th</a:t>
            </a:r>
            <a:r>
              <a:rPr lang="en-US" baseline="0" dirty="0" smtClean="0"/>
              <a:t> 1941.</a:t>
            </a:r>
            <a:endParaRPr lang="en-US" dirty="0"/>
          </a:p>
        </p:txBody>
      </p:sp>
      <p:sp>
        <p:nvSpPr>
          <p:cNvPr id="4" name="Slide Number Placeholder 3"/>
          <p:cNvSpPr>
            <a:spLocks noGrp="1"/>
          </p:cNvSpPr>
          <p:nvPr>
            <p:ph type="sldNum" sz="quarter" idx="10"/>
          </p:nvPr>
        </p:nvSpPr>
        <p:spPr/>
        <p:txBody>
          <a:bodyPr/>
          <a:lstStyle/>
          <a:p>
            <a:fld id="{ACB5F930-0A9E-47A2-B85C-F2BBC841EA33}" type="slidenum">
              <a:rPr lang="en-US" smtClean="0"/>
              <a:t>6</a:t>
            </a:fld>
            <a:endParaRPr lang="en-US"/>
          </a:p>
        </p:txBody>
      </p:sp>
    </p:spTree>
    <p:extLst>
      <p:ext uri="{BB962C8B-B14F-4D97-AF65-F5344CB8AC3E}">
        <p14:creationId xmlns:p14="http://schemas.microsoft.com/office/powerpoint/2010/main" val="2692218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waves of Japanese aircraft hit Hawaii, attacking the airfields</a:t>
            </a:r>
            <a:r>
              <a:rPr lang="en-US" baseline="0" dirty="0" smtClean="0"/>
              <a:t>, the fleet anchorage, and the Navy Yard.</a:t>
            </a:r>
            <a:endParaRPr lang="en-US" dirty="0"/>
          </a:p>
        </p:txBody>
      </p:sp>
      <p:sp>
        <p:nvSpPr>
          <p:cNvPr id="4" name="Slide Number Placeholder 3"/>
          <p:cNvSpPr>
            <a:spLocks noGrp="1"/>
          </p:cNvSpPr>
          <p:nvPr>
            <p:ph type="sldNum" sz="quarter" idx="10"/>
          </p:nvPr>
        </p:nvSpPr>
        <p:spPr/>
        <p:txBody>
          <a:bodyPr/>
          <a:lstStyle/>
          <a:p>
            <a:fld id="{ACB5F930-0A9E-47A2-B85C-F2BBC841EA33}" type="slidenum">
              <a:rPr lang="en-US" smtClean="0"/>
              <a:t>7</a:t>
            </a:fld>
            <a:endParaRPr lang="en-US"/>
          </a:p>
        </p:txBody>
      </p:sp>
    </p:spTree>
    <p:extLst>
      <p:ext uri="{BB962C8B-B14F-4D97-AF65-F5344CB8AC3E}">
        <p14:creationId xmlns:p14="http://schemas.microsoft.com/office/powerpoint/2010/main" val="3086929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 suffered</a:t>
            </a:r>
            <a:r>
              <a:rPr lang="en-US" baseline="0" dirty="0" smtClean="0"/>
              <a:t> tremendous losses at Pearl Harbor.  The fact that they were in the harbor though, allowed most of the ships to eventually be repaired.</a:t>
            </a:r>
            <a:endParaRPr lang="en-US" dirty="0"/>
          </a:p>
        </p:txBody>
      </p:sp>
      <p:sp>
        <p:nvSpPr>
          <p:cNvPr id="4" name="Slide Number Placeholder 3"/>
          <p:cNvSpPr>
            <a:spLocks noGrp="1"/>
          </p:cNvSpPr>
          <p:nvPr>
            <p:ph type="sldNum" sz="quarter" idx="10"/>
          </p:nvPr>
        </p:nvSpPr>
        <p:spPr/>
        <p:txBody>
          <a:bodyPr/>
          <a:lstStyle/>
          <a:p>
            <a:fld id="{ACB5F930-0A9E-47A2-B85C-F2BBC841EA33}" type="slidenum">
              <a:rPr lang="en-US" smtClean="0"/>
              <a:t>8</a:t>
            </a:fld>
            <a:endParaRPr lang="en-US"/>
          </a:p>
        </p:txBody>
      </p:sp>
    </p:spTree>
    <p:extLst>
      <p:ext uri="{BB962C8B-B14F-4D97-AF65-F5344CB8AC3E}">
        <p14:creationId xmlns:p14="http://schemas.microsoft.com/office/powerpoint/2010/main" val="1156816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bomb penetrated and exploded in the forward</a:t>
            </a:r>
            <a:r>
              <a:rPr lang="en-US" baseline="0" dirty="0" smtClean="0"/>
              <a:t> powder magazine of the USS Arizona, dooming her and most of the men aboard.</a:t>
            </a:r>
            <a:endParaRPr lang="en-US" dirty="0"/>
          </a:p>
        </p:txBody>
      </p:sp>
      <p:sp>
        <p:nvSpPr>
          <p:cNvPr id="4" name="Slide Number Placeholder 3"/>
          <p:cNvSpPr>
            <a:spLocks noGrp="1"/>
          </p:cNvSpPr>
          <p:nvPr>
            <p:ph type="sldNum" sz="quarter" idx="10"/>
          </p:nvPr>
        </p:nvSpPr>
        <p:spPr/>
        <p:txBody>
          <a:bodyPr/>
          <a:lstStyle/>
          <a:p>
            <a:fld id="{ACB5F930-0A9E-47A2-B85C-F2BBC841EA33}" type="slidenum">
              <a:rPr lang="en-US" smtClean="0"/>
              <a:t>9</a:t>
            </a:fld>
            <a:endParaRPr lang="en-US"/>
          </a:p>
        </p:txBody>
      </p:sp>
    </p:spTree>
    <p:extLst>
      <p:ext uri="{BB962C8B-B14F-4D97-AF65-F5344CB8AC3E}">
        <p14:creationId xmlns:p14="http://schemas.microsoft.com/office/powerpoint/2010/main" val="3836832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timeline shows the extent of the Japanese preparations.  They hit fast and hard all</a:t>
            </a:r>
            <a:r>
              <a:rPr lang="en-US" baseline="0" dirty="0" smtClean="0"/>
              <a:t> over the western Pacific.</a:t>
            </a:r>
            <a:endParaRPr lang="en-US" dirty="0"/>
          </a:p>
        </p:txBody>
      </p:sp>
      <p:sp>
        <p:nvSpPr>
          <p:cNvPr id="4" name="Slide Number Placeholder 3"/>
          <p:cNvSpPr>
            <a:spLocks noGrp="1"/>
          </p:cNvSpPr>
          <p:nvPr>
            <p:ph type="sldNum" sz="quarter" idx="10"/>
          </p:nvPr>
        </p:nvSpPr>
        <p:spPr/>
        <p:txBody>
          <a:bodyPr/>
          <a:lstStyle/>
          <a:p>
            <a:fld id="{ACB5F930-0A9E-47A2-B85C-F2BBC841EA33}" type="slidenum">
              <a:rPr lang="en-US" smtClean="0"/>
              <a:t>10</a:t>
            </a:fld>
            <a:endParaRPr lang="en-US"/>
          </a:p>
        </p:txBody>
      </p:sp>
    </p:spTree>
    <p:extLst>
      <p:ext uri="{BB962C8B-B14F-4D97-AF65-F5344CB8AC3E}">
        <p14:creationId xmlns:p14="http://schemas.microsoft.com/office/powerpoint/2010/main" val="1944646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2C1934-4388-4112-BC5B-9E8C4D35A89D}" type="slidenum">
              <a:rPr lang="en-US"/>
              <a:pPr>
                <a:defRPr/>
              </a:pPr>
              <a:t>‹#›</a:t>
            </a:fld>
            <a:endParaRPr lang="en-US"/>
          </a:p>
        </p:txBody>
      </p:sp>
    </p:spTree>
    <p:extLst>
      <p:ext uri="{BB962C8B-B14F-4D97-AF65-F5344CB8AC3E}">
        <p14:creationId xmlns:p14="http://schemas.microsoft.com/office/powerpoint/2010/main" val="3407538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BE0D12-F615-4DA4-973D-04B6BDE7B82A}" type="slidenum">
              <a:rPr lang="en-US"/>
              <a:pPr>
                <a:defRPr/>
              </a:pPr>
              <a:t>‹#›</a:t>
            </a:fld>
            <a:endParaRPr lang="en-US"/>
          </a:p>
        </p:txBody>
      </p:sp>
    </p:spTree>
    <p:extLst>
      <p:ext uri="{BB962C8B-B14F-4D97-AF65-F5344CB8AC3E}">
        <p14:creationId xmlns:p14="http://schemas.microsoft.com/office/powerpoint/2010/main" val="2281307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E30AE3-F50B-4BCC-B52E-22C8F7D2A22E}" type="slidenum">
              <a:rPr lang="en-US"/>
              <a:pPr>
                <a:defRPr/>
              </a:pPr>
              <a:t>‹#›</a:t>
            </a:fld>
            <a:endParaRPr lang="en-US"/>
          </a:p>
        </p:txBody>
      </p:sp>
    </p:spTree>
    <p:extLst>
      <p:ext uri="{BB962C8B-B14F-4D97-AF65-F5344CB8AC3E}">
        <p14:creationId xmlns:p14="http://schemas.microsoft.com/office/powerpoint/2010/main" val="3231776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69A1EE-8E3E-41F9-8353-FD5615CBA1D6}" type="slidenum">
              <a:rPr lang="en-US"/>
              <a:pPr>
                <a:defRPr/>
              </a:pPr>
              <a:t>‹#›</a:t>
            </a:fld>
            <a:endParaRPr lang="en-US"/>
          </a:p>
        </p:txBody>
      </p:sp>
    </p:spTree>
    <p:extLst>
      <p:ext uri="{BB962C8B-B14F-4D97-AF65-F5344CB8AC3E}">
        <p14:creationId xmlns:p14="http://schemas.microsoft.com/office/powerpoint/2010/main" val="1985683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A561AF-0BAC-49C5-AC59-B0EB8DF01F72}" type="slidenum">
              <a:rPr lang="en-US"/>
              <a:pPr>
                <a:defRPr/>
              </a:pPr>
              <a:t>‹#›</a:t>
            </a:fld>
            <a:endParaRPr lang="en-US"/>
          </a:p>
        </p:txBody>
      </p:sp>
    </p:spTree>
    <p:extLst>
      <p:ext uri="{BB962C8B-B14F-4D97-AF65-F5344CB8AC3E}">
        <p14:creationId xmlns:p14="http://schemas.microsoft.com/office/powerpoint/2010/main" val="595844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B61B12-D46C-4C4E-B158-436DD50694B5}" type="slidenum">
              <a:rPr lang="en-US"/>
              <a:pPr>
                <a:defRPr/>
              </a:pPr>
              <a:t>‹#›</a:t>
            </a:fld>
            <a:endParaRPr lang="en-US"/>
          </a:p>
        </p:txBody>
      </p:sp>
    </p:spTree>
    <p:extLst>
      <p:ext uri="{BB962C8B-B14F-4D97-AF65-F5344CB8AC3E}">
        <p14:creationId xmlns:p14="http://schemas.microsoft.com/office/powerpoint/2010/main" val="608130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46167B8-4B43-426E-A987-C27BEEFEC6AC}" type="slidenum">
              <a:rPr lang="en-US"/>
              <a:pPr>
                <a:defRPr/>
              </a:pPr>
              <a:t>‹#›</a:t>
            </a:fld>
            <a:endParaRPr lang="en-US"/>
          </a:p>
        </p:txBody>
      </p:sp>
    </p:spTree>
    <p:extLst>
      <p:ext uri="{BB962C8B-B14F-4D97-AF65-F5344CB8AC3E}">
        <p14:creationId xmlns:p14="http://schemas.microsoft.com/office/powerpoint/2010/main" val="3653385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C03EAFE-3B42-4D2E-B2C2-D7BC55FA0950}" type="slidenum">
              <a:rPr lang="en-US"/>
              <a:pPr>
                <a:defRPr/>
              </a:pPr>
              <a:t>‹#›</a:t>
            </a:fld>
            <a:endParaRPr lang="en-US"/>
          </a:p>
        </p:txBody>
      </p:sp>
    </p:spTree>
    <p:extLst>
      <p:ext uri="{BB962C8B-B14F-4D97-AF65-F5344CB8AC3E}">
        <p14:creationId xmlns:p14="http://schemas.microsoft.com/office/powerpoint/2010/main" val="1592067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0A8A1CF-D04C-4245-B0A1-46C559C6AC35}" type="slidenum">
              <a:rPr lang="en-US"/>
              <a:pPr>
                <a:defRPr/>
              </a:pPr>
              <a:t>‹#›</a:t>
            </a:fld>
            <a:endParaRPr lang="en-US"/>
          </a:p>
        </p:txBody>
      </p:sp>
    </p:spTree>
    <p:extLst>
      <p:ext uri="{BB962C8B-B14F-4D97-AF65-F5344CB8AC3E}">
        <p14:creationId xmlns:p14="http://schemas.microsoft.com/office/powerpoint/2010/main" val="917385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8EC041-7224-4DC2-BE82-C96B96086D26}" type="slidenum">
              <a:rPr lang="en-US"/>
              <a:pPr>
                <a:defRPr/>
              </a:pPr>
              <a:t>‹#›</a:t>
            </a:fld>
            <a:endParaRPr lang="en-US"/>
          </a:p>
        </p:txBody>
      </p:sp>
    </p:spTree>
    <p:extLst>
      <p:ext uri="{BB962C8B-B14F-4D97-AF65-F5344CB8AC3E}">
        <p14:creationId xmlns:p14="http://schemas.microsoft.com/office/powerpoint/2010/main" val="3474640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15B6F1-27E4-4515-8528-C3ED45AC9B52}" type="slidenum">
              <a:rPr lang="en-US"/>
              <a:pPr>
                <a:defRPr/>
              </a:pPr>
              <a:t>‹#›</a:t>
            </a:fld>
            <a:endParaRPr lang="en-US"/>
          </a:p>
        </p:txBody>
      </p:sp>
    </p:spTree>
    <p:extLst>
      <p:ext uri="{BB962C8B-B14F-4D97-AF65-F5344CB8AC3E}">
        <p14:creationId xmlns:p14="http://schemas.microsoft.com/office/powerpoint/2010/main" val="2448966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803EDA0-BAC4-48FB-A4CD-0261772F368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9.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9.png"/><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9.png"/><Relationship Id="rId7"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png"/><Relationship Id="rId9"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0" y="0"/>
            <a:ext cx="9144000" cy="6858000"/>
          </a:xfrm>
          <a:prstGeom prst="rect">
            <a:avLst/>
          </a:prstGeom>
          <a:gradFill rotWithShape="1">
            <a:gsLst>
              <a:gs pos="0">
                <a:srgbClr val="000047"/>
              </a:gs>
              <a:gs pos="100000">
                <a:srgbClr val="0000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solidFill>
                <a:schemeClr val="bg1"/>
              </a:solidFill>
            </a:endParaRPr>
          </a:p>
        </p:txBody>
      </p:sp>
      <p:sp>
        <p:nvSpPr>
          <p:cNvPr id="2051" name="Text Box 7"/>
          <p:cNvSpPr txBox="1">
            <a:spLocks noChangeArrowheads="1"/>
          </p:cNvSpPr>
          <p:nvPr/>
        </p:nvSpPr>
        <p:spPr bwMode="auto">
          <a:xfrm>
            <a:off x="606425" y="268288"/>
            <a:ext cx="793115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a:solidFill>
                  <a:schemeClr val="bg1"/>
                </a:solidFill>
              </a:rPr>
              <a:t>Overview of the War with Japan</a:t>
            </a:r>
          </a:p>
          <a:p>
            <a:pPr algn="ctr" eaLnBrk="1" hangingPunct="1"/>
            <a:endParaRPr lang="en-US" sz="3600" b="1">
              <a:solidFill>
                <a:schemeClr val="bg1"/>
              </a:solidFill>
            </a:endParaRPr>
          </a:p>
          <a:p>
            <a:pPr algn="ctr" eaLnBrk="1" hangingPunct="1"/>
            <a:r>
              <a:rPr lang="en-US" sz="3600" b="1">
                <a:solidFill>
                  <a:schemeClr val="bg1"/>
                </a:solidFill>
              </a:rPr>
              <a:t>Presented by:</a:t>
            </a:r>
          </a:p>
          <a:p>
            <a:pPr algn="ctr" eaLnBrk="1" hangingPunct="1"/>
            <a:endParaRPr lang="en-US" sz="3600" b="1">
              <a:solidFill>
                <a:schemeClr val="bg1"/>
              </a:solidFill>
            </a:endParaRPr>
          </a:p>
          <a:p>
            <a:pPr algn="ctr" eaLnBrk="1" hangingPunct="1"/>
            <a:r>
              <a:rPr lang="en-US" sz="3600" b="1">
                <a:solidFill>
                  <a:schemeClr val="bg1"/>
                </a:solidFill>
              </a:rPr>
              <a:t>Richard Koone</a:t>
            </a:r>
          </a:p>
          <a:p>
            <a:pPr algn="ctr" eaLnBrk="1" hangingPunct="1"/>
            <a:r>
              <a:rPr lang="en-US" sz="3600" b="1">
                <a:solidFill>
                  <a:schemeClr val="bg1"/>
                </a:solidFill>
              </a:rPr>
              <a:t>Education Coordinator</a:t>
            </a:r>
          </a:p>
          <a:p>
            <a:pPr algn="ctr" eaLnBrk="1" hangingPunct="1"/>
            <a:r>
              <a:rPr lang="en-US" sz="3600" b="1">
                <a:solidFill>
                  <a:schemeClr val="bg1"/>
                </a:solidFill>
              </a:rPr>
              <a:t>National Museum of the Pacific War</a:t>
            </a:r>
          </a:p>
          <a:p>
            <a:pPr algn="ctr" eaLnBrk="1" hangingPunct="1"/>
            <a:r>
              <a:rPr lang="en-US" sz="3600" b="1">
                <a:solidFill>
                  <a:schemeClr val="bg1"/>
                </a:solidFill>
              </a:rPr>
              <a:t>Fredericksburg Texas</a:t>
            </a:r>
          </a:p>
        </p:txBody>
      </p:sp>
      <p:pic>
        <p:nvPicPr>
          <p:cNvPr id="205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1650" y="5081588"/>
            <a:ext cx="30607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9144000" cy="6858000"/>
          </a:xfrm>
          <a:prstGeom prst="rect">
            <a:avLst/>
          </a:prstGeom>
          <a:gradFill rotWithShape="1">
            <a:gsLst>
              <a:gs pos="0">
                <a:srgbClr val="000047"/>
              </a:gs>
              <a:gs pos="100000">
                <a:srgbClr val="0000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1267" name="Line 3"/>
          <p:cNvSpPr>
            <a:spLocks noChangeShapeType="1"/>
          </p:cNvSpPr>
          <p:nvPr/>
        </p:nvSpPr>
        <p:spPr bwMode="auto">
          <a:xfrm>
            <a:off x="0" y="3409950"/>
            <a:ext cx="9144000"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8" name="Text Box 5"/>
          <p:cNvSpPr txBox="1">
            <a:spLocks noChangeArrowheads="1"/>
          </p:cNvSpPr>
          <p:nvPr/>
        </p:nvSpPr>
        <p:spPr bwMode="auto">
          <a:xfrm>
            <a:off x="2613025" y="290513"/>
            <a:ext cx="3663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a:solidFill>
                  <a:schemeClr val="bg1"/>
                </a:solidFill>
              </a:rPr>
              <a:t>December, 1941</a:t>
            </a:r>
          </a:p>
        </p:txBody>
      </p:sp>
      <p:sp>
        <p:nvSpPr>
          <p:cNvPr id="11269" name="Text Box 6"/>
          <p:cNvSpPr txBox="1">
            <a:spLocks noChangeArrowheads="1"/>
          </p:cNvSpPr>
          <p:nvPr/>
        </p:nvSpPr>
        <p:spPr bwMode="auto">
          <a:xfrm>
            <a:off x="1793875" y="3008313"/>
            <a:ext cx="6216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FF00"/>
                </a:solidFill>
              </a:rPr>
              <a:t>  7    8      10  11                 16     18              22  23     25  26</a:t>
            </a:r>
          </a:p>
        </p:txBody>
      </p:sp>
      <p:sp>
        <p:nvSpPr>
          <p:cNvPr id="11270" name="Text Box 7"/>
          <p:cNvSpPr txBox="1">
            <a:spLocks noChangeArrowheads="1"/>
          </p:cNvSpPr>
          <p:nvPr/>
        </p:nvSpPr>
        <p:spPr bwMode="auto">
          <a:xfrm>
            <a:off x="231775" y="1217613"/>
            <a:ext cx="280035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FF00"/>
                </a:solidFill>
              </a:rPr>
              <a:t>Japanese attack</a:t>
            </a:r>
          </a:p>
          <a:p>
            <a:pPr eaLnBrk="1" hangingPunct="1"/>
            <a:r>
              <a:rPr lang="en-US" b="1">
                <a:solidFill>
                  <a:srgbClr val="FFFF00"/>
                </a:solidFill>
              </a:rPr>
              <a:t>Pearl Harbor, Guam,</a:t>
            </a:r>
          </a:p>
          <a:p>
            <a:pPr eaLnBrk="1" hangingPunct="1"/>
            <a:r>
              <a:rPr lang="en-US" b="1">
                <a:solidFill>
                  <a:srgbClr val="FFFF00"/>
                </a:solidFill>
              </a:rPr>
              <a:t>The Philippines, Wake</a:t>
            </a:r>
          </a:p>
          <a:p>
            <a:pPr eaLnBrk="1" hangingPunct="1"/>
            <a:r>
              <a:rPr lang="en-US" b="1">
                <a:solidFill>
                  <a:srgbClr val="FFFF00"/>
                </a:solidFill>
              </a:rPr>
              <a:t>Island, Malaya, Thailand</a:t>
            </a:r>
          </a:p>
          <a:p>
            <a:pPr eaLnBrk="1" hangingPunct="1"/>
            <a:r>
              <a:rPr lang="en-US" b="1">
                <a:solidFill>
                  <a:srgbClr val="FFFF00"/>
                </a:solidFill>
              </a:rPr>
              <a:t>Shanghai and Midway</a:t>
            </a:r>
          </a:p>
        </p:txBody>
      </p:sp>
      <p:sp>
        <p:nvSpPr>
          <p:cNvPr id="11271" name="Line 8"/>
          <p:cNvSpPr>
            <a:spLocks noChangeShapeType="1"/>
          </p:cNvSpPr>
          <p:nvPr/>
        </p:nvSpPr>
        <p:spPr bwMode="auto">
          <a:xfrm>
            <a:off x="1524000" y="2686050"/>
            <a:ext cx="495300" cy="28575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2" name="Text Box 9"/>
          <p:cNvSpPr txBox="1">
            <a:spLocks noChangeArrowheads="1"/>
          </p:cNvSpPr>
          <p:nvPr/>
        </p:nvSpPr>
        <p:spPr bwMode="auto">
          <a:xfrm>
            <a:off x="231775" y="4132263"/>
            <a:ext cx="17843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FF00"/>
                </a:solidFill>
              </a:rPr>
              <a:t>US and Britain</a:t>
            </a:r>
          </a:p>
          <a:p>
            <a:pPr eaLnBrk="1" hangingPunct="1"/>
            <a:r>
              <a:rPr lang="en-US" b="1">
                <a:solidFill>
                  <a:srgbClr val="FFFF00"/>
                </a:solidFill>
              </a:rPr>
              <a:t>declare war on</a:t>
            </a:r>
          </a:p>
          <a:p>
            <a:pPr eaLnBrk="1" hangingPunct="1"/>
            <a:r>
              <a:rPr lang="en-US" b="1">
                <a:solidFill>
                  <a:srgbClr val="FFFF00"/>
                </a:solidFill>
              </a:rPr>
              <a:t>Japan</a:t>
            </a:r>
          </a:p>
        </p:txBody>
      </p:sp>
      <p:sp>
        <p:nvSpPr>
          <p:cNvPr id="11273" name="Line 10"/>
          <p:cNvSpPr>
            <a:spLocks noChangeShapeType="1"/>
          </p:cNvSpPr>
          <p:nvPr/>
        </p:nvSpPr>
        <p:spPr bwMode="auto">
          <a:xfrm flipH="1">
            <a:off x="1066800" y="3543300"/>
            <a:ext cx="1352550" cy="590550"/>
          </a:xfrm>
          <a:prstGeom prst="line">
            <a:avLst/>
          </a:prstGeom>
          <a:noFill/>
          <a:ln w="38100">
            <a:solidFill>
              <a:srgbClr val="FF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4" name="Text Box 11"/>
          <p:cNvSpPr txBox="1">
            <a:spLocks noChangeArrowheads="1"/>
          </p:cNvSpPr>
          <p:nvPr/>
        </p:nvSpPr>
        <p:spPr bwMode="auto">
          <a:xfrm>
            <a:off x="669925" y="5446713"/>
            <a:ext cx="22796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FF00"/>
                </a:solidFill>
              </a:rPr>
              <a:t>Japanese invade</a:t>
            </a:r>
          </a:p>
          <a:p>
            <a:pPr eaLnBrk="1" hangingPunct="1"/>
            <a:r>
              <a:rPr lang="en-US" b="1">
                <a:solidFill>
                  <a:srgbClr val="FFFF00"/>
                </a:solidFill>
              </a:rPr>
              <a:t>the Philippines and</a:t>
            </a:r>
          </a:p>
          <a:p>
            <a:pPr eaLnBrk="1" hangingPunct="1"/>
            <a:r>
              <a:rPr lang="en-US" b="1">
                <a:solidFill>
                  <a:srgbClr val="FFFF00"/>
                </a:solidFill>
              </a:rPr>
              <a:t>take Guam</a:t>
            </a:r>
          </a:p>
        </p:txBody>
      </p:sp>
      <p:sp>
        <p:nvSpPr>
          <p:cNvPr id="11275" name="Line 12"/>
          <p:cNvSpPr>
            <a:spLocks noChangeShapeType="1"/>
          </p:cNvSpPr>
          <p:nvPr/>
        </p:nvSpPr>
        <p:spPr bwMode="auto">
          <a:xfrm flipV="1">
            <a:off x="1828800" y="3543300"/>
            <a:ext cx="1085850" cy="16383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6" name="Text Box 13"/>
          <p:cNvSpPr txBox="1">
            <a:spLocks noChangeArrowheads="1"/>
          </p:cNvSpPr>
          <p:nvPr/>
        </p:nvSpPr>
        <p:spPr bwMode="auto">
          <a:xfrm>
            <a:off x="3260725" y="1217613"/>
            <a:ext cx="12255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FF00"/>
                </a:solidFill>
              </a:rPr>
              <a:t>Japanese</a:t>
            </a:r>
          </a:p>
          <a:p>
            <a:pPr eaLnBrk="1" hangingPunct="1"/>
            <a:r>
              <a:rPr lang="en-US" b="1">
                <a:solidFill>
                  <a:srgbClr val="FFFF00"/>
                </a:solidFill>
              </a:rPr>
              <a:t>invade</a:t>
            </a:r>
          </a:p>
          <a:p>
            <a:pPr eaLnBrk="1" hangingPunct="1"/>
            <a:r>
              <a:rPr lang="en-US" b="1">
                <a:solidFill>
                  <a:srgbClr val="FFFF00"/>
                </a:solidFill>
              </a:rPr>
              <a:t>Burma</a:t>
            </a:r>
          </a:p>
        </p:txBody>
      </p:sp>
      <p:sp>
        <p:nvSpPr>
          <p:cNvPr id="11277" name="Line 14"/>
          <p:cNvSpPr>
            <a:spLocks noChangeShapeType="1"/>
          </p:cNvSpPr>
          <p:nvPr/>
        </p:nvSpPr>
        <p:spPr bwMode="auto">
          <a:xfrm flipH="1">
            <a:off x="3429000" y="2190750"/>
            <a:ext cx="228600" cy="81915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8" name="Text Box 15"/>
          <p:cNvSpPr txBox="1">
            <a:spLocks noChangeArrowheads="1"/>
          </p:cNvSpPr>
          <p:nvPr/>
        </p:nvSpPr>
        <p:spPr bwMode="auto">
          <a:xfrm>
            <a:off x="3394075" y="4208463"/>
            <a:ext cx="12255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FF00"/>
                </a:solidFill>
              </a:rPr>
              <a:t>Japanese</a:t>
            </a:r>
          </a:p>
          <a:p>
            <a:pPr eaLnBrk="1" hangingPunct="1"/>
            <a:r>
              <a:rPr lang="en-US" b="1">
                <a:solidFill>
                  <a:srgbClr val="FFFF00"/>
                </a:solidFill>
              </a:rPr>
              <a:t>invade</a:t>
            </a:r>
          </a:p>
          <a:p>
            <a:pPr eaLnBrk="1" hangingPunct="1"/>
            <a:r>
              <a:rPr lang="en-US" b="1">
                <a:solidFill>
                  <a:srgbClr val="FFFF00"/>
                </a:solidFill>
              </a:rPr>
              <a:t>British </a:t>
            </a:r>
          </a:p>
          <a:p>
            <a:pPr eaLnBrk="1" hangingPunct="1"/>
            <a:r>
              <a:rPr lang="en-US" b="1">
                <a:solidFill>
                  <a:srgbClr val="FFFF00"/>
                </a:solidFill>
              </a:rPr>
              <a:t>Borneo</a:t>
            </a:r>
          </a:p>
        </p:txBody>
      </p:sp>
      <p:sp>
        <p:nvSpPr>
          <p:cNvPr id="11279" name="Line 16"/>
          <p:cNvSpPr>
            <a:spLocks noChangeShapeType="1"/>
          </p:cNvSpPr>
          <p:nvPr/>
        </p:nvSpPr>
        <p:spPr bwMode="auto">
          <a:xfrm flipV="1">
            <a:off x="3962400" y="3543300"/>
            <a:ext cx="647700" cy="6096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0" name="Text Box 17"/>
          <p:cNvSpPr txBox="1">
            <a:spLocks noChangeArrowheads="1"/>
          </p:cNvSpPr>
          <p:nvPr/>
        </p:nvSpPr>
        <p:spPr bwMode="auto">
          <a:xfrm>
            <a:off x="4613275" y="1617663"/>
            <a:ext cx="14160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FF00"/>
                </a:solidFill>
              </a:rPr>
              <a:t>Japanese</a:t>
            </a:r>
          </a:p>
          <a:p>
            <a:pPr eaLnBrk="1" hangingPunct="1"/>
            <a:r>
              <a:rPr lang="en-US" b="1">
                <a:solidFill>
                  <a:srgbClr val="FFFF00"/>
                </a:solidFill>
              </a:rPr>
              <a:t>invade</a:t>
            </a:r>
          </a:p>
          <a:p>
            <a:pPr eaLnBrk="1" hangingPunct="1"/>
            <a:r>
              <a:rPr lang="en-US" b="1">
                <a:solidFill>
                  <a:srgbClr val="FFFF00"/>
                </a:solidFill>
              </a:rPr>
              <a:t>Hong Kong</a:t>
            </a:r>
          </a:p>
        </p:txBody>
      </p:sp>
      <p:sp>
        <p:nvSpPr>
          <p:cNvPr id="11281" name="Line 18"/>
          <p:cNvSpPr>
            <a:spLocks noChangeShapeType="1"/>
          </p:cNvSpPr>
          <p:nvPr/>
        </p:nvSpPr>
        <p:spPr bwMode="auto">
          <a:xfrm>
            <a:off x="5238750" y="2590800"/>
            <a:ext cx="38100" cy="3810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2" name="Text Box 19"/>
          <p:cNvSpPr txBox="1">
            <a:spLocks noChangeArrowheads="1"/>
          </p:cNvSpPr>
          <p:nvPr/>
        </p:nvSpPr>
        <p:spPr bwMode="auto">
          <a:xfrm>
            <a:off x="4117975" y="5541963"/>
            <a:ext cx="20129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FF00"/>
                </a:solidFill>
              </a:rPr>
              <a:t>Japanese invade</a:t>
            </a:r>
          </a:p>
          <a:p>
            <a:pPr eaLnBrk="1" hangingPunct="1"/>
            <a:r>
              <a:rPr lang="en-US" b="1">
                <a:solidFill>
                  <a:srgbClr val="FFFF00"/>
                </a:solidFill>
              </a:rPr>
              <a:t>Luzon in the </a:t>
            </a:r>
          </a:p>
          <a:p>
            <a:pPr eaLnBrk="1" hangingPunct="1"/>
            <a:r>
              <a:rPr lang="en-US" b="1">
                <a:solidFill>
                  <a:srgbClr val="FFFF00"/>
                </a:solidFill>
              </a:rPr>
              <a:t>Philippines</a:t>
            </a:r>
          </a:p>
        </p:txBody>
      </p:sp>
      <p:sp>
        <p:nvSpPr>
          <p:cNvPr id="11283" name="Line 20"/>
          <p:cNvSpPr>
            <a:spLocks noChangeShapeType="1"/>
          </p:cNvSpPr>
          <p:nvPr/>
        </p:nvSpPr>
        <p:spPr bwMode="auto">
          <a:xfrm flipV="1">
            <a:off x="5010150" y="3524250"/>
            <a:ext cx="1333500" cy="19431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4" name="Text Box 21"/>
          <p:cNvSpPr txBox="1">
            <a:spLocks noChangeArrowheads="1"/>
          </p:cNvSpPr>
          <p:nvPr/>
        </p:nvSpPr>
        <p:spPr bwMode="auto">
          <a:xfrm>
            <a:off x="5946775" y="1027113"/>
            <a:ext cx="3130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FF00"/>
                </a:solidFill>
              </a:rPr>
              <a:t>Japanese take Wake Island</a:t>
            </a:r>
          </a:p>
        </p:txBody>
      </p:sp>
      <p:sp>
        <p:nvSpPr>
          <p:cNvPr id="11285" name="Line 22"/>
          <p:cNvSpPr>
            <a:spLocks noChangeShapeType="1"/>
          </p:cNvSpPr>
          <p:nvPr/>
        </p:nvSpPr>
        <p:spPr bwMode="auto">
          <a:xfrm>
            <a:off x="6838950" y="1428750"/>
            <a:ext cx="0" cy="15240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6" name="Text Box 23"/>
          <p:cNvSpPr txBox="1">
            <a:spLocks noChangeArrowheads="1"/>
          </p:cNvSpPr>
          <p:nvPr/>
        </p:nvSpPr>
        <p:spPr bwMode="auto">
          <a:xfrm>
            <a:off x="6270625" y="4246563"/>
            <a:ext cx="13779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FF00"/>
                </a:solidFill>
              </a:rPr>
              <a:t>Hong</a:t>
            </a:r>
          </a:p>
          <a:p>
            <a:pPr eaLnBrk="1" hangingPunct="1"/>
            <a:r>
              <a:rPr lang="en-US" b="1">
                <a:solidFill>
                  <a:srgbClr val="FFFF00"/>
                </a:solidFill>
              </a:rPr>
              <a:t>Kong</a:t>
            </a:r>
          </a:p>
          <a:p>
            <a:pPr eaLnBrk="1" hangingPunct="1"/>
            <a:r>
              <a:rPr lang="en-US" b="1">
                <a:solidFill>
                  <a:srgbClr val="FFFF00"/>
                </a:solidFill>
              </a:rPr>
              <a:t>surrenders</a:t>
            </a:r>
          </a:p>
        </p:txBody>
      </p:sp>
      <p:sp>
        <p:nvSpPr>
          <p:cNvPr id="11287" name="Line 24"/>
          <p:cNvSpPr>
            <a:spLocks noChangeShapeType="1"/>
          </p:cNvSpPr>
          <p:nvPr/>
        </p:nvSpPr>
        <p:spPr bwMode="auto">
          <a:xfrm flipV="1">
            <a:off x="6629400" y="3524250"/>
            <a:ext cx="704850" cy="70485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8" name="Text Box 25"/>
          <p:cNvSpPr txBox="1">
            <a:spLocks noChangeArrowheads="1"/>
          </p:cNvSpPr>
          <p:nvPr/>
        </p:nvSpPr>
        <p:spPr bwMode="auto">
          <a:xfrm>
            <a:off x="6765925" y="5522913"/>
            <a:ext cx="1898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FF00"/>
                </a:solidFill>
              </a:rPr>
              <a:t>Manila declared</a:t>
            </a:r>
          </a:p>
          <a:p>
            <a:pPr eaLnBrk="1" hangingPunct="1"/>
            <a:r>
              <a:rPr lang="en-US" b="1">
                <a:solidFill>
                  <a:srgbClr val="FFFF00"/>
                </a:solidFill>
              </a:rPr>
              <a:t>an open city</a:t>
            </a:r>
          </a:p>
        </p:txBody>
      </p:sp>
      <p:sp>
        <p:nvSpPr>
          <p:cNvPr id="11289" name="Line 26"/>
          <p:cNvSpPr>
            <a:spLocks noChangeShapeType="1"/>
          </p:cNvSpPr>
          <p:nvPr/>
        </p:nvSpPr>
        <p:spPr bwMode="auto">
          <a:xfrm flipH="1" flipV="1">
            <a:off x="7791450" y="3600450"/>
            <a:ext cx="266700" cy="188595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6858000"/>
          </a:xfrm>
          <a:prstGeom prst="rect">
            <a:avLst/>
          </a:prstGeom>
          <a:gradFill rotWithShape="1">
            <a:gsLst>
              <a:gs pos="0">
                <a:srgbClr val="000047"/>
              </a:gs>
              <a:gs pos="100000">
                <a:srgbClr val="0000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9600" b="1" dirty="0">
              <a:solidFill>
                <a:srgbClr val="FFFF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94" y="952120"/>
            <a:ext cx="9114012" cy="5905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008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210674" cy="6858000"/>
          </a:xfrm>
          <a:prstGeom prst="rect">
            <a:avLst/>
          </a:prstGeom>
          <a:gradFill rotWithShape="1">
            <a:gsLst>
              <a:gs pos="0">
                <a:srgbClr val="000047"/>
              </a:gs>
              <a:gs pos="100000">
                <a:srgbClr val="0000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9600" b="1" dirty="0">
              <a:solidFill>
                <a:srgbClr val="FFFF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354" y="904876"/>
            <a:ext cx="6600996" cy="4745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404855" y="253484"/>
            <a:ext cx="4095993" cy="369332"/>
          </a:xfrm>
          <a:prstGeom prst="rect">
            <a:avLst/>
          </a:prstGeom>
          <a:noFill/>
        </p:spPr>
        <p:txBody>
          <a:bodyPr wrap="none" rtlCol="0">
            <a:spAutoFit/>
          </a:bodyPr>
          <a:lstStyle/>
          <a:p>
            <a:r>
              <a:rPr lang="en-US" b="1" dirty="0" smtClean="0">
                <a:solidFill>
                  <a:schemeClr val="bg1"/>
                </a:solidFill>
              </a:rPr>
              <a:t>Allied Theater Commands mid-1942</a:t>
            </a:r>
            <a:endParaRPr lang="en-US" b="1" dirty="0">
              <a:solidFill>
                <a:schemeClr val="bg1"/>
              </a:solidFill>
            </a:endParaRPr>
          </a:p>
        </p:txBody>
      </p:sp>
      <p:sp>
        <p:nvSpPr>
          <p:cNvPr id="3" name="TextBox 2"/>
          <p:cNvSpPr txBox="1"/>
          <p:nvPr/>
        </p:nvSpPr>
        <p:spPr>
          <a:xfrm>
            <a:off x="8001000" y="3277603"/>
            <a:ext cx="877163" cy="369332"/>
          </a:xfrm>
          <a:prstGeom prst="rect">
            <a:avLst/>
          </a:prstGeom>
          <a:noFill/>
        </p:spPr>
        <p:txBody>
          <a:bodyPr wrap="none" rtlCol="0">
            <a:spAutoFit/>
          </a:bodyPr>
          <a:lstStyle/>
          <a:p>
            <a:r>
              <a:rPr lang="en-US" b="1" dirty="0" smtClean="0">
                <a:solidFill>
                  <a:schemeClr val="bg1"/>
                </a:solidFill>
              </a:rPr>
              <a:t>Nimitz</a:t>
            </a:r>
            <a:endParaRPr lang="en-US" b="1" dirty="0">
              <a:solidFill>
                <a:schemeClr val="bg1"/>
              </a:solidFill>
            </a:endParaRPr>
          </a:p>
        </p:txBody>
      </p:sp>
      <p:sp>
        <p:nvSpPr>
          <p:cNvPr id="4" name="TextBox 3"/>
          <p:cNvSpPr txBox="1"/>
          <p:nvPr/>
        </p:nvSpPr>
        <p:spPr>
          <a:xfrm>
            <a:off x="2990850" y="6124575"/>
            <a:ext cx="1338828" cy="369332"/>
          </a:xfrm>
          <a:prstGeom prst="rect">
            <a:avLst/>
          </a:prstGeom>
          <a:noFill/>
        </p:spPr>
        <p:txBody>
          <a:bodyPr wrap="none" rtlCol="0">
            <a:spAutoFit/>
          </a:bodyPr>
          <a:lstStyle/>
          <a:p>
            <a:r>
              <a:rPr lang="en-US" b="1" dirty="0" smtClean="0">
                <a:solidFill>
                  <a:schemeClr val="bg1"/>
                </a:solidFill>
              </a:rPr>
              <a:t>MacArthur</a:t>
            </a:r>
            <a:endParaRPr lang="en-US" b="1" dirty="0">
              <a:solidFill>
                <a:schemeClr val="bg1"/>
              </a:solidFill>
            </a:endParaRPr>
          </a:p>
        </p:txBody>
      </p:sp>
      <p:sp>
        <p:nvSpPr>
          <p:cNvPr id="5" name="TextBox 4"/>
          <p:cNvSpPr txBox="1"/>
          <p:nvPr/>
        </p:nvSpPr>
        <p:spPr>
          <a:xfrm>
            <a:off x="180975" y="5293578"/>
            <a:ext cx="1569660" cy="923330"/>
          </a:xfrm>
          <a:prstGeom prst="rect">
            <a:avLst/>
          </a:prstGeom>
          <a:noFill/>
        </p:spPr>
        <p:txBody>
          <a:bodyPr wrap="none" rtlCol="0">
            <a:spAutoFit/>
          </a:bodyPr>
          <a:lstStyle/>
          <a:p>
            <a:r>
              <a:rPr lang="en-US" b="1" dirty="0" smtClean="0">
                <a:solidFill>
                  <a:schemeClr val="bg1"/>
                </a:solidFill>
              </a:rPr>
              <a:t>Wavell</a:t>
            </a:r>
          </a:p>
          <a:p>
            <a:r>
              <a:rPr lang="en-US" b="1" dirty="0" smtClean="0">
                <a:solidFill>
                  <a:schemeClr val="bg1"/>
                </a:solidFill>
              </a:rPr>
              <a:t>Then</a:t>
            </a:r>
          </a:p>
          <a:p>
            <a:r>
              <a:rPr lang="en-US" b="1" dirty="0" smtClean="0">
                <a:solidFill>
                  <a:schemeClr val="bg1"/>
                </a:solidFill>
              </a:rPr>
              <a:t>Mountbatten</a:t>
            </a:r>
            <a:endParaRPr lang="en-US" b="1" dirty="0">
              <a:solidFill>
                <a:schemeClr val="bg1"/>
              </a:solidFill>
            </a:endParaRPr>
          </a:p>
        </p:txBody>
      </p:sp>
      <p:sp>
        <p:nvSpPr>
          <p:cNvPr id="6" name="TextBox 5"/>
          <p:cNvSpPr txBox="1"/>
          <p:nvPr/>
        </p:nvSpPr>
        <p:spPr>
          <a:xfrm>
            <a:off x="180975" y="2076450"/>
            <a:ext cx="979755" cy="369332"/>
          </a:xfrm>
          <a:prstGeom prst="rect">
            <a:avLst/>
          </a:prstGeom>
          <a:noFill/>
        </p:spPr>
        <p:txBody>
          <a:bodyPr wrap="none" rtlCol="0">
            <a:spAutoFit/>
          </a:bodyPr>
          <a:lstStyle/>
          <a:p>
            <a:r>
              <a:rPr lang="en-US" b="1" dirty="0" smtClean="0">
                <a:solidFill>
                  <a:schemeClr val="bg1"/>
                </a:solidFill>
              </a:rPr>
              <a:t>Stilwell</a:t>
            </a:r>
            <a:endParaRPr lang="en-US" b="1" dirty="0">
              <a:solidFill>
                <a:schemeClr val="bg1"/>
              </a:solidFill>
            </a:endParaRPr>
          </a:p>
        </p:txBody>
      </p:sp>
      <p:cxnSp>
        <p:nvCxnSpPr>
          <p:cNvPr id="8" name="Straight Connector 7"/>
          <p:cNvCxnSpPr/>
          <p:nvPr/>
        </p:nvCxnSpPr>
        <p:spPr>
          <a:xfrm>
            <a:off x="1160730" y="2261116"/>
            <a:ext cx="1477695" cy="6916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160730" y="4610100"/>
            <a:ext cx="738847" cy="10402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660264" y="4724400"/>
            <a:ext cx="0" cy="13335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5943600" y="3038475"/>
            <a:ext cx="1943100" cy="4237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6353175" y="1714500"/>
            <a:ext cx="1533525" cy="17477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500848" y="3462269"/>
            <a:ext cx="1385852" cy="13383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3350" y="1714500"/>
            <a:ext cx="1383735" cy="1443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52851" y="5483096"/>
            <a:ext cx="841417" cy="1282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046" y="623887"/>
            <a:ext cx="1035684" cy="1452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7466" y="3732524"/>
            <a:ext cx="981075" cy="1397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50635" y="5668581"/>
            <a:ext cx="1100865" cy="1148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008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6858000"/>
          </a:xfrm>
          <a:prstGeom prst="rect">
            <a:avLst/>
          </a:prstGeom>
          <a:gradFill rotWithShape="1">
            <a:gsLst>
              <a:gs pos="0">
                <a:srgbClr val="000047"/>
              </a:gs>
              <a:gs pos="100000">
                <a:srgbClr val="0000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9600" b="1" dirty="0">
              <a:solidFill>
                <a:srgbClr val="FFFF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462" y="1101600"/>
            <a:ext cx="4791075" cy="4897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6858000"/>
          </a:xfrm>
          <a:prstGeom prst="rect">
            <a:avLst/>
          </a:prstGeom>
          <a:gradFill rotWithShape="1">
            <a:gsLst>
              <a:gs pos="0">
                <a:srgbClr val="000047"/>
              </a:gs>
              <a:gs pos="100000">
                <a:srgbClr val="0000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bg1"/>
                </a:solidFill>
              </a:rPr>
              <a:t>June:  Midway</a:t>
            </a:r>
          </a:p>
          <a:p>
            <a:pPr algn="ctr"/>
            <a:r>
              <a:rPr lang="en-US" dirty="0">
                <a:solidFill>
                  <a:schemeClr val="bg1"/>
                </a:solidFill>
              </a:rPr>
              <a:t>August:  Guadalcanal</a:t>
            </a:r>
          </a:p>
          <a:p>
            <a:pPr algn="ctr"/>
            <a:r>
              <a:rPr lang="en-US" dirty="0">
                <a:solidFill>
                  <a:schemeClr val="bg1"/>
                </a:solidFill>
              </a:rPr>
              <a:t>September:  Port Moresby</a:t>
            </a:r>
          </a:p>
        </p:txBody>
      </p:sp>
      <p:pic>
        <p:nvPicPr>
          <p:cNvPr id="12291" name="Picture 3" descr="WWII-Asia-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389" y="0"/>
            <a:ext cx="5783611" cy="452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p:cNvSpPr>
            <a:spLocks noChangeArrowheads="1"/>
          </p:cNvSpPr>
          <p:nvPr/>
        </p:nvSpPr>
        <p:spPr bwMode="auto">
          <a:xfrm>
            <a:off x="246063" y="161925"/>
            <a:ext cx="1514475" cy="533400"/>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solidFill>
                  <a:srgbClr val="FFFF00"/>
                </a:solidFill>
              </a:rPr>
              <a:t>1942</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064" y="782842"/>
            <a:ext cx="1954212" cy="1346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8972" y="2176526"/>
            <a:ext cx="3150221" cy="338554"/>
          </a:xfrm>
          <a:prstGeom prst="rect">
            <a:avLst/>
          </a:prstGeom>
        </p:spPr>
        <p:txBody>
          <a:bodyPr wrap="none">
            <a:spAutoFit/>
          </a:bodyPr>
          <a:lstStyle/>
          <a:p>
            <a:pPr algn="ctr"/>
            <a:r>
              <a:rPr lang="en-US" sz="1600" dirty="0">
                <a:solidFill>
                  <a:schemeClr val="bg1"/>
                </a:solidFill>
              </a:rPr>
              <a:t>February:  Singapore surrenders</a:t>
            </a:r>
          </a:p>
        </p:txBody>
      </p:sp>
      <p:cxnSp>
        <p:nvCxnSpPr>
          <p:cNvPr id="6" name="Straight Connector 5"/>
          <p:cNvCxnSpPr/>
          <p:nvPr/>
        </p:nvCxnSpPr>
        <p:spPr>
          <a:xfrm>
            <a:off x="2200276" y="1455964"/>
            <a:ext cx="1933574" cy="14411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46063" y="3854383"/>
            <a:ext cx="2853666" cy="307777"/>
          </a:xfrm>
          <a:prstGeom prst="rect">
            <a:avLst/>
          </a:prstGeom>
        </p:spPr>
        <p:txBody>
          <a:bodyPr wrap="none">
            <a:spAutoFit/>
          </a:bodyPr>
          <a:lstStyle/>
          <a:p>
            <a:pPr algn="ctr"/>
            <a:r>
              <a:rPr lang="en-US" sz="1400" dirty="0">
                <a:solidFill>
                  <a:schemeClr val="bg1"/>
                </a:solidFill>
              </a:rPr>
              <a:t>April:  Bataan Falls, </a:t>
            </a:r>
            <a:r>
              <a:rPr lang="en-US" sz="1400" dirty="0" smtClean="0">
                <a:solidFill>
                  <a:schemeClr val="bg1"/>
                </a:solidFill>
              </a:rPr>
              <a:t>Doolittle </a:t>
            </a:r>
            <a:r>
              <a:rPr lang="en-US" sz="1400" dirty="0">
                <a:solidFill>
                  <a:schemeClr val="bg1"/>
                </a:solidFill>
              </a:rPr>
              <a:t>Raid</a:t>
            </a:r>
          </a:p>
        </p:txBody>
      </p:sp>
      <p:sp>
        <p:nvSpPr>
          <p:cNvPr id="9" name="Rectangle 8"/>
          <p:cNvSpPr/>
          <p:nvPr/>
        </p:nvSpPr>
        <p:spPr>
          <a:xfrm>
            <a:off x="2212572" y="4227621"/>
            <a:ext cx="1225953" cy="2031325"/>
          </a:xfrm>
          <a:prstGeom prst="rect">
            <a:avLst/>
          </a:prstGeom>
        </p:spPr>
        <p:txBody>
          <a:bodyPr wrap="square">
            <a:spAutoFit/>
          </a:bodyPr>
          <a:lstStyle/>
          <a:p>
            <a:r>
              <a:rPr lang="en-US" sz="1400" dirty="0" smtClean="0">
                <a:solidFill>
                  <a:schemeClr val="bg1"/>
                </a:solidFill>
              </a:rPr>
              <a:t>May:  </a:t>
            </a:r>
          </a:p>
          <a:p>
            <a:r>
              <a:rPr lang="en-US" sz="1400" dirty="0" smtClean="0">
                <a:solidFill>
                  <a:schemeClr val="bg1"/>
                </a:solidFill>
              </a:rPr>
              <a:t>Corregidor Falls, </a:t>
            </a:r>
          </a:p>
          <a:p>
            <a:endParaRPr lang="en-US" sz="1400" dirty="0">
              <a:solidFill>
                <a:schemeClr val="bg1"/>
              </a:solidFill>
            </a:endParaRPr>
          </a:p>
          <a:p>
            <a:endParaRPr lang="en-US" sz="1400" dirty="0" smtClean="0">
              <a:solidFill>
                <a:schemeClr val="bg1"/>
              </a:solidFill>
            </a:endParaRPr>
          </a:p>
          <a:p>
            <a:endParaRPr lang="en-US" sz="1400" dirty="0">
              <a:solidFill>
                <a:schemeClr val="bg1"/>
              </a:solidFill>
            </a:endParaRPr>
          </a:p>
          <a:p>
            <a:endParaRPr lang="en-US" sz="1400" dirty="0" smtClean="0">
              <a:solidFill>
                <a:schemeClr val="bg1"/>
              </a:solidFill>
            </a:endParaRPr>
          </a:p>
          <a:p>
            <a:endParaRPr lang="en-US" sz="1400" dirty="0">
              <a:solidFill>
                <a:schemeClr val="bg1"/>
              </a:solidFill>
            </a:endParaRPr>
          </a:p>
          <a:p>
            <a:r>
              <a:rPr lang="en-US" sz="1400" dirty="0" smtClean="0">
                <a:solidFill>
                  <a:schemeClr val="bg1"/>
                </a:solidFill>
              </a:rPr>
              <a:t>Coral Sea</a:t>
            </a: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72" y="2562705"/>
            <a:ext cx="1681566" cy="1262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79239" y="2562705"/>
            <a:ext cx="1581150" cy="1202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Connector 12"/>
          <p:cNvCxnSpPr/>
          <p:nvPr/>
        </p:nvCxnSpPr>
        <p:spPr>
          <a:xfrm flipV="1">
            <a:off x="1672896" y="2452688"/>
            <a:ext cx="3032454" cy="1514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360389" y="1681688"/>
            <a:ext cx="2002186" cy="148210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72" y="4176130"/>
            <a:ext cx="2133600" cy="120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972" y="5446394"/>
            <a:ext cx="2107797" cy="1285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7" name="Straight Connector 36"/>
          <p:cNvCxnSpPr/>
          <p:nvPr/>
        </p:nvCxnSpPr>
        <p:spPr>
          <a:xfrm flipV="1">
            <a:off x="2186769" y="4008271"/>
            <a:ext cx="1947081" cy="219350"/>
          </a:xfrm>
          <a:prstGeom prst="line">
            <a:avLst/>
          </a:prstGeom>
          <a:ln w="28575">
            <a:solidFill>
              <a:srgbClr val="9966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133850" y="2452688"/>
            <a:ext cx="571500" cy="1555583"/>
          </a:xfrm>
          <a:prstGeom prst="line">
            <a:avLst/>
          </a:prstGeom>
          <a:ln w="28575">
            <a:solidFill>
              <a:srgbClr val="9966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438525" y="6423860"/>
            <a:ext cx="1279517" cy="307777"/>
          </a:xfrm>
          <a:prstGeom prst="rect">
            <a:avLst/>
          </a:prstGeom>
          <a:noFill/>
        </p:spPr>
        <p:txBody>
          <a:bodyPr wrap="none" rtlCol="0">
            <a:spAutoFit/>
          </a:bodyPr>
          <a:lstStyle/>
          <a:p>
            <a:r>
              <a:rPr lang="en-US" sz="1400" dirty="0" smtClean="0">
                <a:solidFill>
                  <a:schemeClr val="bg1"/>
                </a:solidFill>
              </a:rPr>
              <a:t>June: Midway</a:t>
            </a:r>
            <a:endParaRPr lang="en-US" sz="1400" dirty="0">
              <a:solidFill>
                <a:schemeClr val="bg1"/>
              </a:solidFill>
            </a:endParaRPr>
          </a:p>
        </p:txBody>
      </p:sp>
      <p:sp>
        <p:nvSpPr>
          <p:cNvPr id="44" name="TextBox 43"/>
          <p:cNvSpPr txBox="1"/>
          <p:nvPr/>
        </p:nvSpPr>
        <p:spPr>
          <a:xfrm>
            <a:off x="4876799" y="6427870"/>
            <a:ext cx="1896673" cy="307777"/>
          </a:xfrm>
          <a:prstGeom prst="rect">
            <a:avLst/>
          </a:prstGeom>
          <a:noFill/>
        </p:spPr>
        <p:txBody>
          <a:bodyPr wrap="none" rtlCol="0">
            <a:spAutoFit/>
          </a:bodyPr>
          <a:lstStyle/>
          <a:p>
            <a:r>
              <a:rPr lang="en-US" sz="1400" dirty="0" smtClean="0">
                <a:solidFill>
                  <a:schemeClr val="bg1"/>
                </a:solidFill>
              </a:rPr>
              <a:t>August:  Guadalcanal</a:t>
            </a:r>
            <a:endParaRPr lang="en-US" sz="1400" dirty="0">
              <a:solidFill>
                <a:schemeClr val="bg1"/>
              </a:solidFill>
            </a:endParaRPr>
          </a:p>
        </p:txBody>
      </p:sp>
      <p:sp>
        <p:nvSpPr>
          <p:cNvPr id="45" name="TextBox 44"/>
          <p:cNvSpPr txBox="1"/>
          <p:nvPr/>
        </p:nvSpPr>
        <p:spPr>
          <a:xfrm>
            <a:off x="6773472" y="6423859"/>
            <a:ext cx="2273379" cy="307777"/>
          </a:xfrm>
          <a:prstGeom prst="rect">
            <a:avLst/>
          </a:prstGeom>
          <a:noFill/>
        </p:spPr>
        <p:txBody>
          <a:bodyPr wrap="none" rtlCol="0">
            <a:spAutoFit/>
          </a:bodyPr>
          <a:lstStyle/>
          <a:p>
            <a:r>
              <a:rPr lang="en-US" sz="1400" dirty="0" smtClean="0">
                <a:solidFill>
                  <a:schemeClr val="bg1"/>
                </a:solidFill>
              </a:rPr>
              <a:t>September:  Port Moresby</a:t>
            </a:r>
            <a:endParaRPr lang="en-US" sz="1400" dirty="0">
              <a:solidFill>
                <a:schemeClr val="bg1"/>
              </a:solidFill>
            </a:endParaRPr>
          </a:p>
        </p:txBody>
      </p:sp>
      <p:cxnSp>
        <p:nvCxnSpPr>
          <p:cNvPr id="47" name="Straight Connector 46"/>
          <p:cNvCxnSpPr/>
          <p:nvPr/>
        </p:nvCxnSpPr>
        <p:spPr>
          <a:xfrm flipV="1">
            <a:off x="2186769" y="3305175"/>
            <a:ext cx="3718731" cy="22860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0634" y="5064105"/>
            <a:ext cx="1030636" cy="1024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07968" y="4863265"/>
            <a:ext cx="1834334" cy="1455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08813" y="4915423"/>
            <a:ext cx="2002695" cy="1447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1" name="Straight Connector 50"/>
          <p:cNvCxnSpPr/>
          <p:nvPr/>
        </p:nvCxnSpPr>
        <p:spPr>
          <a:xfrm flipV="1">
            <a:off x="4419600" y="1924051"/>
            <a:ext cx="2489213" cy="31400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5825135" y="3305175"/>
            <a:ext cx="308965" cy="15580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1034" idx="0"/>
          </p:cNvCxnSpPr>
          <p:nvPr/>
        </p:nvCxnSpPr>
        <p:spPr>
          <a:xfrm flipH="1" flipV="1">
            <a:off x="5664206" y="3230479"/>
            <a:ext cx="2245955" cy="16849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6924675"/>
          </a:xfrm>
          <a:prstGeom prst="rect">
            <a:avLst/>
          </a:prstGeom>
          <a:gradFill rotWithShape="1">
            <a:gsLst>
              <a:gs pos="0">
                <a:srgbClr val="000047"/>
              </a:gs>
              <a:gs pos="100000">
                <a:srgbClr val="0000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3315" name="Picture 3" descr="WWII-Asia-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974" y="7938"/>
            <a:ext cx="5915785" cy="4630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4"/>
          <p:cNvSpPr>
            <a:spLocks noChangeArrowheads="1"/>
          </p:cNvSpPr>
          <p:nvPr/>
        </p:nvSpPr>
        <p:spPr bwMode="auto">
          <a:xfrm>
            <a:off x="666750" y="171450"/>
            <a:ext cx="1514475" cy="533400"/>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dirty="0">
                <a:solidFill>
                  <a:srgbClr val="FFFF00"/>
                </a:solidFill>
              </a:rPr>
              <a:t>1943</a:t>
            </a:r>
          </a:p>
        </p:txBody>
      </p:sp>
      <p:sp>
        <p:nvSpPr>
          <p:cNvPr id="2" name="TextBox 1"/>
          <p:cNvSpPr txBox="1"/>
          <p:nvPr/>
        </p:nvSpPr>
        <p:spPr>
          <a:xfrm>
            <a:off x="754572" y="2157187"/>
            <a:ext cx="1338828" cy="307777"/>
          </a:xfrm>
          <a:prstGeom prst="rect">
            <a:avLst/>
          </a:prstGeom>
          <a:noFill/>
        </p:spPr>
        <p:txBody>
          <a:bodyPr wrap="none" rtlCol="0">
            <a:spAutoFit/>
          </a:bodyPr>
          <a:lstStyle/>
          <a:p>
            <a:r>
              <a:rPr lang="en-US" sz="1400" dirty="0" smtClean="0">
                <a:solidFill>
                  <a:schemeClr val="bg1"/>
                </a:solidFill>
              </a:rPr>
              <a:t>January: Buna</a:t>
            </a:r>
            <a:endParaRPr lang="en-US" sz="1400" dirty="0">
              <a:solidFill>
                <a:schemeClr val="bg1"/>
              </a:solidFill>
            </a:endParaRPr>
          </a:p>
        </p:txBody>
      </p:sp>
      <p:sp>
        <p:nvSpPr>
          <p:cNvPr id="3" name="TextBox 2"/>
          <p:cNvSpPr txBox="1"/>
          <p:nvPr/>
        </p:nvSpPr>
        <p:spPr>
          <a:xfrm>
            <a:off x="519513" y="3923704"/>
            <a:ext cx="1795684" cy="307777"/>
          </a:xfrm>
          <a:prstGeom prst="rect">
            <a:avLst/>
          </a:prstGeom>
          <a:noFill/>
        </p:spPr>
        <p:txBody>
          <a:bodyPr wrap="none" rtlCol="0">
            <a:spAutoFit/>
          </a:bodyPr>
          <a:lstStyle/>
          <a:p>
            <a:r>
              <a:rPr lang="en-US" sz="1400" dirty="0" smtClean="0">
                <a:solidFill>
                  <a:schemeClr val="bg1"/>
                </a:solidFill>
              </a:rPr>
              <a:t>February: </a:t>
            </a:r>
            <a:r>
              <a:rPr lang="en-US" sz="1400" dirty="0" err="1" smtClean="0">
                <a:solidFill>
                  <a:schemeClr val="bg1"/>
                </a:solidFill>
              </a:rPr>
              <a:t>Solomons</a:t>
            </a:r>
            <a:endParaRPr lang="en-US" sz="1400" dirty="0">
              <a:solidFill>
                <a:schemeClr val="bg1"/>
              </a:solidFill>
            </a:endParaRPr>
          </a:p>
        </p:txBody>
      </p:sp>
      <p:sp>
        <p:nvSpPr>
          <p:cNvPr id="4" name="TextBox 3"/>
          <p:cNvSpPr txBox="1"/>
          <p:nvPr/>
        </p:nvSpPr>
        <p:spPr>
          <a:xfrm>
            <a:off x="601260" y="6246911"/>
            <a:ext cx="1492140" cy="307777"/>
          </a:xfrm>
          <a:prstGeom prst="rect">
            <a:avLst/>
          </a:prstGeom>
          <a:noFill/>
        </p:spPr>
        <p:txBody>
          <a:bodyPr wrap="none" rtlCol="0">
            <a:spAutoFit/>
          </a:bodyPr>
          <a:lstStyle/>
          <a:p>
            <a:r>
              <a:rPr lang="en-US" sz="1400" dirty="0" smtClean="0">
                <a:solidFill>
                  <a:schemeClr val="bg1"/>
                </a:solidFill>
              </a:rPr>
              <a:t>April: Yamamoto</a:t>
            </a:r>
            <a:endParaRPr lang="en-US" sz="1400" dirty="0">
              <a:solidFill>
                <a:schemeClr val="bg1"/>
              </a:solidFill>
            </a:endParaRPr>
          </a:p>
        </p:txBody>
      </p:sp>
      <p:sp>
        <p:nvSpPr>
          <p:cNvPr id="5" name="TextBox 4"/>
          <p:cNvSpPr txBox="1"/>
          <p:nvPr/>
        </p:nvSpPr>
        <p:spPr>
          <a:xfrm>
            <a:off x="3439544" y="6418361"/>
            <a:ext cx="931409" cy="307777"/>
          </a:xfrm>
          <a:prstGeom prst="rect">
            <a:avLst/>
          </a:prstGeom>
          <a:noFill/>
        </p:spPr>
        <p:txBody>
          <a:bodyPr wrap="none" rtlCol="0">
            <a:spAutoFit/>
          </a:bodyPr>
          <a:lstStyle/>
          <a:p>
            <a:r>
              <a:rPr lang="en-US" sz="1400" dirty="0" smtClean="0">
                <a:solidFill>
                  <a:schemeClr val="bg1"/>
                </a:solidFill>
              </a:rPr>
              <a:t>May: Attu</a:t>
            </a:r>
            <a:endParaRPr lang="en-US" sz="1400" dirty="0">
              <a:solidFill>
                <a:schemeClr val="bg1"/>
              </a:solidFill>
            </a:endParaRPr>
          </a:p>
        </p:txBody>
      </p:sp>
      <p:sp>
        <p:nvSpPr>
          <p:cNvPr id="6" name="TextBox 5"/>
          <p:cNvSpPr txBox="1"/>
          <p:nvPr/>
        </p:nvSpPr>
        <p:spPr>
          <a:xfrm>
            <a:off x="5210175" y="6419850"/>
            <a:ext cx="1682768" cy="307777"/>
          </a:xfrm>
          <a:prstGeom prst="rect">
            <a:avLst/>
          </a:prstGeom>
          <a:noFill/>
        </p:spPr>
        <p:txBody>
          <a:bodyPr wrap="none" rtlCol="0">
            <a:spAutoFit/>
          </a:bodyPr>
          <a:lstStyle/>
          <a:p>
            <a:r>
              <a:rPr lang="en-US" sz="1400" dirty="0" smtClean="0">
                <a:solidFill>
                  <a:schemeClr val="bg1"/>
                </a:solidFill>
              </a:rPr>
              <a:t>November: Tarawa</a:t>
            </a:r>
            <a:endParaRPr lang="en-US" sz="1400" dirty="0">
              <a:solidFill>
                <a:schemeClr val="bg1"/>
              </a:solidFill>
            </a:endParaRPr>
          </a:p>
        </p:txBody>
      </p:sp>
      <p:sp>
        <p:nvSpPr>
          <p:cNvPr id="7" name="TextBox 6"/>
          <p:cNvSpPr txBox="1"/>
          <p:nvPr/>
        </p:nvSpPr>
        <p:spPr>
          <a:xfrm>
            <a:off x="7023045" y="6400800"/>
            <a:ext cx="2026517" cy="307777"/>
          </a:xfrm>
          <a:prstGeom prst="rect">
            <a:avLst/>
          </a:prstGeom>
          <a:noFill/>
        </p:spPr>
        <p:txBody>
          <a:bodyPr wrap="none" rtlCol="0">
            <a:spAutoFit/>
          </a:bodyPr>
          <a:lstStyle/>
          <a:p>
            <a:r>
              <a:rPr lang="en-US" sz="1400" dirty="0" smtClean="0">
                <a:solidFill>
                  <a:schemeClr val="bg1"/>
                </a:solidFill>
              </a:rPr>
              <a:t>December: New Britain</a:t>
            </a:r>
            <a:endParaRPr lang="en-US" sz="1400" dirty="0">
              <a:solidFill>
                <a:schemeClr val="bg1"/>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519" y="828675"/>
            <a:ext cx="2082935" cy="123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55" y="2636432"/>
            <a:ext cx="2133600" cy="128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4776365"/>
            <a:ext cx="2581275" cy="1290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6586" y="4849203"/>
            <a:ext cx="1457326" cy="1397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10175" y="4776365"/>
            <a:ext cx="1752600" cy="1580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60003" y="4932461"/>
            <a:ext cx="175260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a:off x="2484155" y="1445419"/>
            <a:ext cx="3154645" cy="18346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484155" y="3200400"/>
            <a:ext cx="3567404" cy="796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57475" y="3200400"/>
            <a:ext cx="3238500" cy="157596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905248" y="828675"/>
            <a:ext cx="2562227" cy="39476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086475" y="2971800"/>
            <a:ext cx="457200" cy="18045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036303" y="4932461"/>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5743575" y="3200400"/>
            <a:ext cx="2292728" cy="173206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6858000"/>
          </a:xfrm>
          <a:prstGeom prst="rect">
            <a:avLst/>
          </a:prstGeom>
          <a:gradFill rotWithShape="1">
            <a:gsLst>
              <a:gs pos="0">
                <a:srgbClr val="000047"/>
              </a:gs>
              <a:gs pos="100000">
                <a:srgbClr val="0000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339" name="Picture 3" descr="WWII-Asia-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051" y="7937"/>
            <a:ext cx="6076950" cy="47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ChangeArrowheads="1"/>
          </p:cNvSpPr>
          <p:nvPr/>
        </p:nvSpPr>
        <p:spPr bwMode="auto">
          <a:xfrm>
            <a:off x="485775" y="114300"/>
            <a:ext cx="1514475" cy="533400"/>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dirty="0">
                <a:solidFill>
                  <a:srgbClr val="FFFF00"/>
                </a:solidFill>
              </a:rPr>
              <a:t>1944</a:t>
            </a:r>
          </a:p>
        </p:txBody>
      </p:sp>
      <p:sp>
        <p:nvSpPr>
          <p:cNvPr id="2" name="TextBox 1"/>
          <p:cNvSpPr txBox="1"/>
          <p:nvPr/>
        </p:nvSpPr>
        <p:spPr>
          <a:xfrm>
            <a:off x="485775" y="2232277"/>
            <a:ext cx="1686680" cy="307777"/>
          </a:xfrm>
          <a:prstGeom prst="rect">
            <a:avLst/>
          </a:prstGeom>
          <a:noFill/>
        </p:spPr>
        <p:txBody>
          <a:bodyPr wrap="none" rtlCol="0">
            <a:spAutoFit/>
          </a:bodyPr>
          <a:lstStyle/>
          <a:p>
            <a:r>
              <a:rPr lang="en-US" sz="1400" dirty="0" smtClean="0">
                <a:solidFill>
                  <a:schemeClr val="bg1"/>
                </a:solidFill>
              </a:rPr>
              <a:t>January: Marshalls</a:t>
            </a:r>
            <a:endParaRPr lang="en-US" sz="1400" dirty="0">
              <a:solidFill>
                <a:schemeClr val="bg1"/>
              </a:solidFill>
            </a:endParaRPr>
          </a:p>
        </p:txBody>
      </p:sp>
      <p:sp>
        <p:nvSpPr>
          <p:cNvPr id="3" name="TextBox 2"/>
          <p:cNvSpPr txBox="1"/>
          <p:nvPr/>
        </p:nvSpPr>
        <p:spPr>
          <a:xfrm>
            <a:off x="514628" y="4267200"/>
            <a:ext cx="1628972" cy="307777"/>
          </a:xfrm>
          <a:prstGeom prst="rect">
            <a:avLst/>
          </a:prstGeom>
          <a:noFill/>
        </p:spPr>
        <p:txBody>
          <a:bodyPr wrap="none" rtlCol="0">
            <a:spAutoFit/>
          </a:bodyPr>
          <a:lstStyle/>
          <a:p>
            <a:r>
              <a:rPr lang="en-US" sz="1400" dirty="0" smtClean="0">
                <a:solidFill>
                  <a:schemeClr val="bg1"/>
                </a:solidFill>
              </a:rPr>
              <a:t>April: New Guinea</a:t>
            </a:r>
            <a:endParaRPr lang="en-US" sz="1400" dirty="0">
              <a:solidFill>
                <a:schemeClr val="bg1"/>
              </a:solidFill>
            </a:endParaRPr>
          </a:p>
        </p:txBody>
      </p:sp>
      <p:sp>
        <p:nvSpPr>
          <p:cNvPr id="4" name="TextBox 3"/>
          <p:cNvSpPr txBox="1"/>
          <p:nvPr/>
        </p:nvSpPr>
        <p:spPr>
          <a:xfrm>
            <a:off x="539133" y="6404372"/>
            <a:ext cx="1407758" cy="307777"/>
          </a:xfrm>
          <a:prstGeom prst="rect">
            <a:avLst/>
          </a:prstGeom>
          <a:noFill/>
        </p:spPr>
        <p:txBody>
          <a:bodyPr wrap="none" rtlCol="0">
            <a:spAutoFit/>
          </a:bodyPr>
          <a:lstStyle/>
          <a:p>
            <a:r>
              <a:rPr lang="en-US" sz="1400" dirty="0" smtClean="0">
                <a:solidFill>
                  <a:schemeClr val="bg1"/>
                </a:solidFill>
              </a:rPr>
              <a:t>June: Marianas</a:t>
            </a:r>
            <a:endParaRPr lang="en-US" sz="1400" dirty="0">
              <a:solidFill>
                <a:schemeClr val="bg1"/>
              </a:solidFill>
            </a:endParaRPr>
          </a:p>
        </p:txBody>
      </p:sp>
      <p:sp>
        <p:nvSpPr>
          <p:cNvPr id="5" name="TextBox 4"/>
          <p:cNvSpPr txBox="1"/>
          <p:nvPr/>
        </p:nvSpPr>
        <p:spPr>
          <a:xfrm>
            <a:off x="3705225" y="6404372"/>
            <a:ext cx="1369286" cy="307777"/>
          </a:xfrm>
          <a:prstGeom prst="rect">
            <a:avLst/>
          </a:prstGeom>
          <a:noFill/>
        </p:spPr>
        <p:txBody>
          <a:bodyPr wrap="none" rtlCol="0">
            <a:spAutoFit/>
          </a:bodyPr>
          <a:lstStyle/>
          <a:p>
            <a:r>
              <a:rPr lang="en-US" sz="1400" dirty="0" smtClean="0">
                <a:solidFill>
                  <a:schemeClr val="bg1"/>
                </a:solidFill>
              </a:rPr>
              <a:t>August: Burma</a:t>
            </a:r>
            <a:endParaRPr lang="en-US" sz="1400" dirty="0">
              <a:solidFill>
                <a:schemeClr val="bg1"/>
              </a:solidFill>
            </a:endParaRPr>
          </a:p>
        </p:txBody>
      </p:sp>
      <p:sp>
        <p:nvSpPr>
          <p:cNvPr id="6" name="TextBox 5"/>
          <p:cNvSpPr txBox="1"/>
          <p:nvPr/>
        </p:nvSpPr>
        <p:spPr>
          <a:xfrm>
            <a:off x="6268861" y="6393359"/>
            <a:ext cx="1736373" cy="307777"/>
          </a:xfrm>
          <a:prstGeom prst="rect">
            <a:avLst/>
          </a:prstGeom>
          <a:noFill/>
        </p:spPr>
        <p:txBody>
          <a:bodyPr wrap="none" rtlCol="0">
            <a:spAutoFit/>
          </a:bodyPr>
          <a:lstStyle/>
          <a:p>
            <a:r>
              <a:rPr lang="en-US" sz="1400" dirty="0" smtClean="0">
                <a:solidFill>
                  <a:schemeClr val="bg1"/>
                </a:solidFill>
              </a:rPr>
              <a:t>October: Leyte Gulf</a:t>
            </a:r>
            <a:endParaRPr lang="en-US" sz="1400" dirty="0">
              <a:solidFill>
                <a:schemeClr val="bg1"/>
              </a:solidFill>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385" y="814983"/>
            <a:ext cx="2043460" cy="1309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737" y="2682423"/>
            <a:ext cx="1880755" cy="1493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489" y="4797921"/>
            <a:ext cx="2127251" cy="1595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78118" y="4836969"/>
            <a:ext cx="1223500" cy="1517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4797921"/>
            <a:ext cx="2386896" cy="1562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2350845" y="1469529"/>
            <a:ext cx="3918016" cy="12128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269492" y="3276600"/>
            <a:ext cx="3045458"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392740" y="2540054"/>
            <a:ext cx="3074610" cy="30555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3077" idx="0"/>
          </p:cNvCxnSpPr>
          <p:nvPr/>
        </p:nvCxnSpPr>
        <p:spPr>
          <a:xfrm flipH="1" flipV="1">
            <a:off x="3609975" y="2232277"/>
            <a:ext cx="779893" cy="26046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3078" idx="0"/>
          </p:cNvCxnSpPr>
          <p:nvPr/>
        </p:nvCxnSpPr>
        <p:spPr>
          <a:xfrm flipH="1" flipV="1">
            <a:off x="4676775" y="2752725"/>
            <a:ext cx="2460273" cy="204519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6858000"/>
          </a:xfrm>
          <a:prstGeom prst="rect">
            <a:avLst/>
          </a:prstGeom>
          <a:gradFill rotWithShape="1">
            <a:gsLst>
              <a:gs pos="0">
                <a:srgbClr val="000047"/>
              </a:gs>
              <a:gs pos="100000">
                <a:srgbClr val="0000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5363" name="Picture 3" descr="WWII-Asia-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1" y="7937"/>
            <a:ext cx="6286500" cy="492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4"/>
          <p:cNvSpPr>
            <a:spLocks noChangeArrowheads="1"/>
          </p:cNvSpPr>
          <p:nvPr/>
        </p:nvSpPr>
        <p:spPr bwMode="auto">
          <a:xfrm>
            <a:off x="638175" y="285750"/>
            <a:ext cx="1514475" cy="533400"/>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dirty="0">
                <a:solidFill>
                  <a:srgbClr val="FFFF00"/>
                </a:solidFill>
              </a:rPr>
              <a:t>1945</a:t>
            </a:r>
          </a:p>
        </p:txBody>
      </p:sp>
      <p:sp>
        <p:nvSpPr>
          <p:cNvPr id="3" name="TextBox 2"/>
          <p:cNvSpPr txBox="1"/>
          <p:nvPr/>
        </p:nvSpPr>
        <p:spPr>
          <a:xfrm>
            <a:off x="476250" y="2477699"/>
            <a:ext cx="1407758" cy="307777"/>
          </a:xfrm>
          <a:prstGeom prst="rect">
            <a:avLst/>
          </a:prstGeom>
          <a:noFill/>
        </p:spPr>
        <p:txBody>
          <a:bodyPr wrap="none" rtlCol="0">
            <a:spAutoFit/>
          </a:bodyPr>
          <a:lstStyle/>
          <a:p>
            <a:r>
              <a:rPr lang="en-US" sz="1400" dirty="0" smtClean="0">
                <a:solidFill>
                  <a:schemeClr val="bg1"/>
                </a:solidFill>
              </a:rPr>
              <a:t>January: Luzon</a:t>
            </a:r>
            <a:endParaRPr lang="en-US" sz="1400" dirty="0">
              <a:solidFill>
                <a:schemeClr val="bg1"/>
              </a:solidFill>
            </a:endParaRPr>
          </a:p>
        </p:txBody>
      </p:sp>
      <p:sp>
        <p:nvSpPr>
          <p:cNvPr id="4" name="TextBox 3"/>
          <p:cNvSpPr txBox="1"/>
          <p:nvPr/>
        </p:nvSpPr>
        <p:spPr>
          <a:xfrm>
            <a:off x="446734" y="4152900"/>
            <a:ext cx="1705916" cy="307777"/>
          </a:xfrm>
          <a:prstGeom prst="rect">
            <a:avLst/>
          </a:prstGeom>
          <a:noFill/>
        </p:spPr>
        <p:txBody>
          <a:bodyPr wrap="none" rtlCol="0">
            <a:spAutoFit/>
          </a:bodyPr>
          <a:lstStyle/>
          <a:p>
            <a:r>
              <a:rPr lang="en-US" sz="1400" dirty="0" smtClean="0">
                <a:solidFill>
                  <a:schemeClr val="bg1"/>
                </a:solidFill>
              </a:rPr>
              <a:t>February: Iwo Jima</a:t>
            </a:r>
            <a:endParaRPr lang="en-US" sz="1400" dirty="0">
              <a:solidFill>
                <a:schemeClr val="bg1"/>
              </a:solidFill>
            </a:endParaRPr>
          </a:p>
        </p:txBody>
      </p:sp>
      <p:sp>
        <p:nvSpPr>
          <p:cNvPr id="5" name="TextBox 4"/>
          <p:cNvSpPr txBox="1"/>
          <p:nvPr/>
        </p:nvSpPr>
        <p:spPr>
          <a:xfrm>
            <a:off x="476250" y="6299002"/>
            <a:ext cx="1294842" cy="307777"/>
          </a:xfrm>
          <a:prstGeom prst="rect">
            <a:avLst/>
          </a:prstGeom>
          <a:noFill/>
        </p:spPr>
        <p:txBody>
          <a:bodyPr wrap="none" rtlCol="0">
            <a:spAutoFit/>
          </a:bodyPr>
          <a:lstStyle/>
          <a:p>
            <a:r>
              <a:rPr lang="en-US" sz="1400" dirty="0" smtClean="0">
                <a:solidFill>
                  <a:schemeClr val="bg1"/>
                </a:solidFill>
              </a:rPr>
              <a:t>March: Tokyo </a:t>
            </a:r>
            <a:endParaRPr lang="en-US" sz="1400" dirty="0">
              <a:solidFill>
                <a:schemeClr val="bg1"/>
              </a:solidFill>
            </a:endParaRPr>
          </a:p>
        </p:txBody>
      </p:sp>
      <p:sp>
        <p:nvSpPr>
          <p:cNvPr id="6" name="TextBox 5"/>
          <p:cNvSpPr txBox="1"/>
          <p:nvPr/>
        </p:nvSpPr>
        <p:spPr>
          <a:xfrm>
            <a:off x="2918328" y="6443363"/>
            <a:ext cx="1340432" cy="307777"/>
          </a:xfrm>
          <a:prstGeom prst="rect">
            <a:avLst/>
          </a:prstGeom>
          <a:noFill/>
        </p:spPr>
        <p:txBody>
          <a:bodyPr wrap="none" rtlCol="0">
            <a:spAutoFit/>
          </a:bodyPr>
          <a:lstStyle/>
          <a:p>
            <a:r>
              <a:rPr lang="en-US" sz="1400" dirty="0" smtClean="0">
                <a:solidFill>
                  <a:schemeClr val="bg1"/>
                </a:solidFill>
              </a:rPr>
              <a:t>April: Okinawa</a:t>
            </a:r>
            <a:endParaRPr lang="en-US" sz="1400" dirty="0">
              <a:solidFill>
                <a:schemeClr val="bg1"/>
              </a:solidFill>
            </a:endParaRPr>
          </a:p>
        </p:txBody>
      </p:sp>
      <p:sp>
        <p:nvSpPr>
          <p:cNvPr id="7" name="TextBox 6"/>
          <p:cNvSpPr txBox="1"/>
          <p:nvPr/>
        </p:nvSpPr>
        <p:spPr>
          <a:xfrm>
            <a:off x="6981824" y="6443362"/>
            <a:ext cx="1954381" cy="307777"/>
          </a:xfrm>
          <a:prstGeom prst="rect">
            <a:avLst/>
          </a:prstGeom>
          <a:noFill/>
        </p:spPr>
        <p:txBody>
          <a:bodyPr wrap="none" rtlCol="0">
            <a:spAutoFit/>
          </a:bodyPr>
          <a:lstStyle/>
          <a:p>
            <a:r>
              <a:rPr lang="en-US" sz="1400" dirty="0" smtClean="0">
                <a:solidFill>
                  <a:schemeClr val="bg1"/>
                </a:solidFill>
              </a:rPr>
              <a:t>September: Surrender</a:t>
            </a:r>
            <a:endParaRPr lang="en-US" sz="1400" dirty="0">
              <a:solidFill>
                <a:schemeClr val="bg1"/>
              </a:solidFill>
            </a:endParaRPr>
          </a:p>
        </p:txBody>
      </p:sp>
      <p:sp>
        <p:nvSpPr>
          <p:cNvPr id="8" name="TextBox 7"/>
          <p:cNvSpPr txBox="1"/>
          <p:nvPr/>
        </p:nvSpPr>
        <p:spPr>
          <a:xfrm>
            <a:off x="4657725" y="6527602"/>
            <a:ext cx="1966949" cy="307777"/>
          </a:xfrm>
          <a:prstGeom prst="rect">
            <a:avLst/>
          </a:prstGeom>
          <a:noFill/>
        </p:spPr>
        <p:txBody>
          <a:bodyPr wrap="none" rtlCol="0">
            <a:spAutoFit/>
          </a:bodyPr>
          <a:lstStyle/>
          <a:p>
            <a:r>
              <a:rPr lang="en-US" sz="1400" dirty="0" smtClean="0">
                <a:solidFill>
                  <a:schemeClr val="bg1"/>
                </a:solidFill>
              </a:rPr>
              <a:t>August: Atomic bombs</a:t>
            </a:r>
            <a:endParaRPr lang="en-US" sz="1400" dirty="0">
              <a:solidFill>
                <a:schemeClr val="bg1"/>
              </a:solidFill>
            </a:endParaRP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41" y="986122"/>
            <a:ext cx="1781175" cy="1423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974" y="2814114"/>
            <a:ext cx="1666875" cy="1338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648" y="4616962"/>
            <a:ext cx="2224087" cy="1672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76525" y="5129908"/>
            <a:ext cx="1824038" cy="1313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53443" y="5038369"/>
            <a:ext cx="1175512" cy="1404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40644" y="4998683"/>
            <a:ext cx="1836739" cy="1454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2070716" y="1697627"/>
            <a:ext cx="2291734" cy="9339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099" idx="3"/>
          </p:cNvCxnSpPr>
          <p:nvPr/>
        </p:nvCxnSpPr>
        <p:spPr>
          <a:xfrm flipV="1">
            <a:off x="2228849" y="2266950"/>
            <a:ext cx="2943226" cy="121655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101" idx="3"/>
          </p:cNvCxnSpPr>
          <p:nvPr/>
        </p:nvCxnSpPr>
        <p:spPr>
          <a:xfrm flipV="1">
            <a:off x="2411735" y="1828800"/>
            <a:ext cx="2641708" cy="36244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102" idx="0"/>
          </p:cNvCxnSpPr>
          <p:nvPr/>
        </p:nvCxnSpPr>
        <p:spPr>
          <a:xfrm flipV="1">
            <a:off x="3588544" y="2164607"/>
            <a:ext cx="983456" cy="296530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4103" idx="0"/>
          </p:cNvCxnSpPr>
          <p:nvPr/>
        </p:nvCxnSpPr>
        <p:spPr>
          <a:xfrm flipH="1" flipV="1">
            <a:off x="4733925" y="1895475"/>
            <a:ext cx="907274" cy="31428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4104" idx="0"/>
          </p:cNvCxnSpPr>
          <p:nvPr/>
        </p:nvCxnSpPr>
        <p:spPr>
          <a:xfrm flipH="1" flipV="1">
            <a:off x="5053443" y="1828800"/>
            <a:ext cx="2905571" cy="3169883"/>
          </a:xfrm>
          <a:prstGeom prst="line">
            <a:avLst/>
          </a:prstGeom>
          <a:ln w="28575">
            <a:solidFill>
              <a:srgbClr val="FFCC9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6858000"/>
          </a:xfrm>
          <a:prstGeom prst="rect">
            <a:avLst/>
          </a:prstGeom>
          <a:gradFill rotWithShape="1">
            <a:gsLst>
              <a:gs pos="0">
                <a:srgbClr val="000047"/>
              </a:gs>
              <a:gs pos="100000">
                <a:srgbClr val="0000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9600" b="1" dirty="0">
              <a:solidFill>
                <a:srgbClr val="FFFF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5" y="534289"/>
            <a:ext cx="7551738" cy="5789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0085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6858000"/>
          </a:xfrm>
          <a:prstGeom prst="rect">
            <a:avLst/>
          </a:prstGeom>
          <a:gradFill rotWithShape="1">
            <a:gsLst>
              <a:gs pos="0">
                <a:srgbClr val="000047"/>
              </a:gs>
              <a:gs pos="100000">
                <a:srgbClr val="0000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9600" b="1" dirty="0">
              <a:solidFill>
                <a:srgbClr val="FFFF00"/>
              </a:solidFill>
            </a:endParaRPr>
          </a:p>
        </p:txBody>
      </p:sp>
      <p:sp>
        <p:nvSpPr>
          <p:cNvPr id="2" name="TextBox 1"/>
          <p:cNvSpPr txBox="1"/>
          <p:nvPr/>
        </p:nvSpPr>
        <p:spPr>
          <a:xfrm>
            <a:off x="3171825" y="409575"/>
            <a:ext cx="2965877" cy="584775"/>
          </a:xfrm>
          <a:prstGeom prst="rect">
            <a:avLst/>
          </a:prstGeom>
          <a:noFill/>
        </p:spPr>
        <p:txBody>
          <a:bodyPr wrap="none" rtlCol="0">
            <a:spAutoFit/>
          </a:bodyPr>
          <a:lstStyle/>
          <a:p>
            <a:r>
              <a:rPr lang="en-US" sz="3200" b="1" dirty="0" smtClean="0">
                <a:solidFill>
                  <a:schemeClr val="bg1"/>
                </a:solidFill>
              </a:rPr>
              <a:t>QUESTIONS ?</a:t>
            </a:r>
            <a:endParaRPr lang="en-US" sz="3200" b="1" dirty="0">
              <a:solidFill>
                <a:schemeClr val="bg1"/>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156" y="994350"/>
            <a:ext cx="7151687"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4843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858000"/>
          </a:xfrm>
          <a:prstGeom prst="rect">
            <a:avLst/>
          </a:prstGeom>
          <a:gradFill rotWithShape="1">
            <a:gsLst>
              <a:gs pos="0">
                <a:srgbClr val="000047"/>
              </a:gs>
              <a:gs pos="100000">
                <a:srgbClr val="0000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075" name="Text Box 4"/>
          <p:cNvSpPr txBox="1">
            <a:spLocks noChangeArrowheads="1"/>
          </p:cNvSpPr>
          <p:nvPr/>
        </p:nvSpPr>
        <p:spPr bwMode="auto">
          <a:xfrm>
            <a:off x="1385888" y="442913"/>
            <a:ext cx="6127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a:solidFill>
                  <a:schemeClr val="bg1"/>
                </a:solidFill>
              </a:rPr>
              <a:t>Why Japan decided on War</a:t>
            </a:r>
          </a:p>
        </p:txBody>
      </p:sp>
      <p:pic>
        <p:nvPicPr>
          <p:cNvPr id="3076" name="Picture 5" descr="img0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 y="1211263"/>
            <a:ext cx="4019550"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6"/>
          <p:cNvSpPr txBox="1">
            <a:spLocks noChangeArrowheads="1"/>
          </p:cNvSpPr>
          <p:nvPr/>
        </p:nvSpPr>
        <p:spPr bwMode="auto">
          <a:xfrm>
            <a:off x="4638675" y="1871663"/>
            <a:ext cx="4505325"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a:solidFill>
                  <a:schemeClr val="bg1"/>
                </a:solidFill>
              </a:rPr>
              <a:t> </a:t>
            </a:r>
            <a:r>
              <a:rPr lang="en-US"/>
              <a:t> </a:t>
            </a:r>
            <a:r>
              <a:rPr lang="en-US" b="1">
                <a:solidFill>
                  <a:schemeClr val="bg1"/>
                </a:solidFill>
              </a:rPr>
              <a:t>Expansion </a:t>
            </a:r>
          </a:p>
          <a:p>
            <a:pPr eaLnBrk="1" hangingPunct="1">
              <a:buFontTx/>
              <a:buChar char="•"/>
            </a:pPr>
            <a:r>
              <a:rPr lang="en-US" b="1">
                <a:solidFill>
                  <a:schemeClr val="bg1"/>
                </a:solidFill>
              </a:rPr>
              <a:t>  Resources</a:t>
            </a:r>
          </a:p>
          <a:p>
            <a:pPr eaLnBrk="1" hangingPunct="1">
              <a:buFontTx/>
              <a:buChar char="•"/>
            </a:pPr>
            <a:r>
              <a:rPr lang="en-US" b="1">
                <a:solidFill>
                  <a:schemeClr val="bg1"/>
                </a:solidFill>
              </a:rPr>
              <a:t>  1894: Sino-Japanese War </a:t>
            </a:r>
          </a:p>
          <a:p>
            <a:pPr eaLnBrk="1" hangingPunct="1">
              <a:buFontTx/>
              <a:buChar char="•"/>
            </a:pPr>
            <a:r>
              <a:rPr lang="en-US" b="1">
                <a:solidFill>
                  <a:schemeClr val="bg1"/>
                </a:solidFill>
              </a:rPr>
              <a:t>  1904-05: Russo-Japanese War </a:t>
            </a:r>
          </a:p>
          <a:p>
            <a:pPr eaLnBrk="1" hangingPunct="1">
              <a:buFontTx/>
              <a:buChar char="•"/>
            </a:pPr>
            <a:r>
              <a:rPr lang="en-US" b="1">
                <a:solidFill>
                  <a:schemeClr val="bg1"/>
                </a:solidFill>
              </a:rPr>
              <a:t>  1918: Seizure of German possessions</a:t>
            </a:r>
          </a:p>
          <a:p>
            <a:pPr eaLnBrk="1" hangingPunct="1">
              <a:buFontTx/>
              <a:buChar char="•"/>
            </a:pPr>
            <a:r>
              <a:rPr lang="en-US" b="1">
                <a:solidFill>
                  <a:schemeClr val="bg1"/>
                </a:solidFill>
              </a:rPr>
              <a:t>  1931: Manchuria</a:t>
            </a:r>
          </a:p>
          <a:p>
            <a:pPr eaLnBrk="1" hangingPunct="1">
              <a:buFontTx/>
              <a:buChar char="•"/>
            </a:pPr>
            <a:r>
              <a:rPr lang="en-US" b="1">
                <a:solidFill>
                  <a:schemeClr val="bg1"/>
                </a:solidFill>
              </a:rPr>
              <a:t>  1937: China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gradFill rotWithShape="1">
            <a:gsLst>
              <a:gs pos="0">
                <a:srgbClr val="000047"/>
              </a:gs>
              <a:gs pos="100000">
                <a:srgbClr val="0000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4099" name="Text Box 4"/>
          <p:cNvSpPr txBox="1">
            <a:spLocks noChangeArrowheads="1"/>
          </p:cNvSpPr>
          <p:nvPr/>
        </p:nvSpPr>
        <p:spPr bwMode="auto">
          <a:xfrm>
            <a:off x="5491163" y="2968625"/>
            <a:ext cx="32067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a:solidFill>
                  <a:schemeClr val="bg1"/>
                </a:solidFill>
              </a:rPr>
              <a:t>Japan moves </a:t>
            </a:r>
          </a:p>
          <a:p>
            <a:pPr eaLnBrk="1" hangingPunct="1"/>
            <a:r>
              <a:rPr lang="en-US" sz="3600" b="1" dirty="0">
                <a:solidFill>
                  <a:schemeClr val="bg1"/>
                </a:solidFill>
              </a:rPr>
              <a:t> towards War</a:t>
            </a:r>
          </a:p>
        </p:txBody>
      </p:sp>
      <p:pic>
        <p:nvPicPr>
          <p:cNvPr id="4101" name="Picture 8" descr="2WWkamika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506" y="507445"/>
            <a:ext cx="4570007" cy="575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6858000"/>
          </a:xfrm>
          <a:prstGeom prst="rect">
            <a:avLst/>
          </a:prstGeom>
          <a:gradFill rotWithShape="1">
            <a:gsLst>
              <a:gs pos="0">
                <a:srgbClr val="000047"/>
              </a:gs>
              <a:gs pos="100000">
                <a:srgbClr val="0000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9600" b="1" dirty="0">
              <a:solidFill>
                <a:srgbClr val="FFFF00"/>
              </a:solidFill>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48" y="439723"/>
            <a:ext cx="7997825" cy="6264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3652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6858000"/>
          </a:xfrm>
          <a:prstGeom prst="rect">
            <a:avLst/>
          </a:prstGeom>
          <a:gradFill rotWithShape="1">
            <a:gsLst>
              <a:gs pos="0">
                <a:srgbClr val="000047"/>
              </a:gs>
              <a:gs pos="100000">
                <a:srgbClr val="0000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123" name="Picture 3" descr="asia_1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525" y="0"/>
            <a:ext cx="6835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6858000"/>
          </a:xfrm>
          <a:prstGeom prst="rect">
            <a:avLst/>
          </a:prstGeom>
          <a:gradFill rotWithShape="1">
            <a:gsLst>
              <a:gs pos="0">
                <a:srgbClr val="000047"/>
              </a:gs>
              <a:gs pos="100000">
                <a:srgbClr val="0000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6147" name="Text Box 4"/>
          <p:cNvSpPr txBox="1">
            <a:spLocks noChangeArrowheads="1"/>
          </p:cNvSpPr>
          <p:nvPr/>
        </p:nvSpPr>
        <p:spPr bwMode="auto">
          <a:xfrm>
            <a:off x="1533525" y="541338"/>
            <a:ext cx="607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a:solidFill>
                  <a:schemeClr val="bg1"/>
                </a:solidFill>
              </a:rPr>
              <a:t>The Attack on Pearl Harbor</a:t>
            </a:r>
          </a:p>
        </p:txBody>
      </p:sp>
      <p:pic>
        <p:nvPicPr>
          <p:cNvPr id="6148" name="Picture 5" descr="image00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800" y="1350963"/>
            <a:ext cx="5992813"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6858000"/>
          </a:xfrm>
          <a:prstGeom prst="rect">
            <a:avLst/>
          </a:prstGeom>
          <a:gradFill rotWithShape="1">
            <a:gsLst>
              <a:gs pos="0">
                <a:srgbClr val="000047"/>
              </a:gs>
              <a:gs pos="100000">
                <a:srgbClr val="0000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7171" name="Text Box 4"/>
          <p:cNvSpPr txBox="1">
            <a:spLocks noChangeArrowheads="1"/>
          </p:cNvSpPr>
          <p:nvPr/>
        </p:nvSpPr>
        <p:spPr bwMode="auto">
          <a:xfrm>
            <a:off x="238125" y="268288"/>
            <a:ext cx="59245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a:solidFill>
                  <a:schemeClr val="bg1"/>
                </a:solidFill>
              </a:rPr>
              <a:t>“Air raid Pearl Harbor,</a:t>
            </a:r>
          </a:p>
          <a:p>
            <a:pPr eaLnBrk="1" hangingPunct="1"/>
            <a:r>
              <a:rPr lang="en-US" sz="3600" b="1">
                <a:solidFill>
                  <a:schemeClr val="bg1"/>
                </a:solidFill>
              </a:rPr>
              <a:t>                    this is no drill”</a:t>
            </a:r>
          </a:p>
        </p:txBody>
      </p:sp>
      <p:pic>
        <p:nvPicPr>
          <p:cNvPr id="7172" name="Picture 5" descr="bc2p22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3" y="1784350"/>
            <a:ext cx="4624387"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descr="h509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2900" y="3848100"/>
            <a:ext cx="37211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descr="g329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4588" y="987425"/>
            <a:ext cx="2919412"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6858000"/>
          </a:xfrm>
          <a:prstGeom prst="rect">
            <a:avLst/>
          </a:prstGeom>
          <a:gradFill rotWithShape="1">
            <a:gsLst>
              <a:gs pos="0">
                <a:srgbClr val="000047"/>
              </a:gs>
              <a:gs pos="100000">
                <a:srgbClr val="0000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5" name="Rectangle 6"/>
          <p:cNvSpPr>
            <a:spLocks noChangeArrowheads="1"/>
          </p:cNvSpPr>
          <p:nvPr/>
        </p:nvSpPr>
        <p:spPr bwMode="auto">
          <a:xfrm>
            <a:off x="423216" y="2312988"/>
            <a:ext cx="7104509"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spAutoFit/>
          </a:bodyPr>
          <a:lstStyle/>
          <a:p>
            <a:r>
              <a:rPr lang="en-US" b="1" dirty="0">
                <a:solidFill>
                  <a:schemeClr val="bg1"/>
                </a:solidFill>
                <a:latin typeface="+mj-lt"/>
                <a:cs typeface="Times New Roman" charset="0"/>
              </a:rPr>
              <a:t>Battleships</a:t>
            </a:r>
            <a:r>
              <a:rPr lang="en-US" b="1" dirty="0" smtClean="0">
                <a:solidFill>
                  <a:schemeClr val="bg1"/>
                </a:solidFill>
                <a:latin typeface="+mj-lt"/>
                <a:cs typeface="Times New Roman" charset="0"/>
              </a:rPr>
              <a:t>:</a:t>
            </a:r>
          </a:p>
          <a:p>
            <a:r>
              <a:rPr lang="en-US" b="1" dirty="0" smtClean="0">
                <a:solidFill>
                  <a:schemeClr val="bg1"/>
                </a:solidFill>
                <a:latin typeface="+mj-lt"/>
                <a:cs typeface="Times New Roman" charset="0"/>
              </a:rPr>
              <a:t>4 sunk, 4 damaged (all but 2 were repaired and rejoined the fleet)</a:t>
            </a:r>
            <a:endParaRPr lang="en-US" b="1" dirty="0">
              <a:solidFill>
                <a:schemeClr val="bg1"/>
              </a:solidFill>
              <a:latin typeface="+mj-lt"/>
              <a:cs typeface="Times New Roman" charset="0"/>
            </a:endParaRPr>
          </a:p>
          <a:p>
            <a:pPr eaLnBrk="0" hangingPunct="0"/>
            <a:r>
              <a:rPr lang="en-US" dirty="0">
                <a:solidFill>
                  <a:schemeClr val="bg1"/>
                </a:solidFill>
                <a:latin typeface="+mj-lt"/>
                <a:cs typeface="Times New Roman" charset="0"/>
              </a:rPr>
              <a:t/>
            </a:r>
            <a:br>
              <a:rPr lang="en-US" dirty="0">
                <a:solidFill>
                  <a:schemeClr val="bg1"/>
                </a:solidFill>
                <a:latin typeface="+mj-lt"/>
                <a:cs typeface="Times New Roman" charset="0"/>
              </a:rPr>
            </a:br>
            <a:r>
              <a:rPr lang="en-US" b="1" dirty="0" smtClean="0">
                <a:solidFill>
                  <a:schemeClr val="bg1"/>
                </a:solidFill>
                <a:latin typeface="+mj-lt"/>
                <a:cs typeface="Times New Roman" charset="0"/>
              </a:rPr>
              <a:t>Cruisers</a:t>
            </a:r>
            <a:r>
              <a:rPr lang="en-US" b="1" dirty="0">
                <a:solidFill>
                  <a:schemeClr val="bg1"/>
                </a:solidFill>
                <a:latin typeface="+mj-lt"/>
                <a:cs typeface="Times New Roman" charset="0"/>
              </a:rPr>
              <a:t>:</a:t>
            </a:r>
          </a:p>
          <a:p>
            <a:pPr eaLnBrk="0" hangingPunct="0"/>
            <a:r>
              <a:rPr lang="en-US" dirty="0" smtClean="0">
                <a:solidFill>
                  <a:schemeClr val="bg1"/>
                </a:solidFill>
                <a:latin typeface="+mj-lt"/>
                <a:cs typeface="Times New Roman" charset="0"/>
              </a:rPr>
              <a:t>3 damaged</a:t>
            </a:r>
            <a:r>
              <a:rPr lang="en-US" sz="1000" dirty="0">
                <a:solidFill>
                  <a:schemeClr val="bg1"/>
                </a:solidFill>
                <a:latin typeface="Verdana" pitchFamily="34" charset="0"/>
                <a:cs typeface="Times New Roman" charset="0"/>
              </a:rPr>
              <a:t/>
            </a:r>
            <a:br>
              <a:rPr lang="en-US" sz="1000" dirty="0">
                <a:solidFill>
                  <a:schemeClr val="bg1"/>
                </a:solidFill>
                <a:latin typeface="Verdana" pitchFamily="34" charset="0"/>
                <a:cs typeface="Times New Roman" charset="0"/>
              </a:rPr>
            </a:br>
            <a:endParaRPr lang="en-US" dirty="0">
              <a:solidFill>
                <a:schemeClr val="bg1"/>
              </a:solidFill>
            </a:endParaRPr>
          </a:p>
        </p:txBody>
      </p:sp>
      <p:sp>
        <p:nvSpPr>
          <p:cNvPr id="8196" name="Rectangle 7"/>
          <p:cNvSpPr>
            <a:spLocks noChangeArrowheads="1"/>
          </p:cNvSpPr>
          <p:nvPr/>
        </p:nvSpPr>
        <p:spPr bwMode="auto">
          <a:xfrm>
            <a:off x="423217" y="4067314"/>
            <a:ext cx="710450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spAutoFit/>
          </a:bodyPr>
          <a:lstStyle/>
          <a:p>
            <a:r>
              <a:rPr lang="en-US" b="1" dirty="0">
                <a:solidFill>
                  <a:schemeClr val="bg1"/>
                </a:solidFill>
                <a:latin typeface="+mj-lt"/>
                <a:cs typeface="Times New Roman" charset="0"/>
              </a:rPr>
              <a:t>Destroyers</a:t>
            </a:r>
            <a:r>
              <a:rPr lang="en-US" b="1" dirty="0" smtClean="0">
                <a:solidFill>
                  <a:schemeClr val="bg1"/>
                </a:solidFill>
                <a:latin typeface="+mj-lt"/>
                <a:cs typeface="Times New Roman" charset="0"/>
              </a:rPr>
              <a:t>:</a:t>
            </a:r>
          </a:p>
          <a:p>
            <a:r>
              <a:rPr lang="en-US" b="1" dirty="0" smtClean="0">
                <a:solidFill>
                  <a:schemeClr val="bg1"/>
                </a:solidFill>
                <a:latin typeface="+mj-lt"/>
                <a:cs typeface="Times New Roman" charset="0"/>
              </a:rPr>
              <a:t>4 damaged</a:t>
            </a:r>
          </a:p>
          <a:p>
            <a:endParaRPr lang="en-US" b="1" dirty="0">
              <a:solidFill>
                <a:schemeClr val="bg1"/>
              </a:solidFill>
              <a:latin typeface="+mj-lt"/>
              <a:cs typeface="Times New Roman" charset="0"/>
            </a:endParaRPr>
          </a:p>
          <a:p>
            <a:pPr eaLnBrk="0" hangingPunct="0"/>
            <a:r>
              <a:rPr lang="en-US" b="1" dirty="0" smtClean="0">
                <a:solidFill>
                  <a:schemeClr val="bg1"/>
                </a:solidFill>
                <a:latin typeface="+mj-lt"/>
                <a:cs typeface="Times New Roman" charset="0"/>
              </a:rPr>
              <a:t>Minelayers:</a:t>
            </a:r>
          </a:p>
          <a:p>
            <a:pPr eaLnBrk="0" hangingPunct="0"/>
            <a:r>
              <a:rPr lang="en-US" b="1" dirty="0" smtClean="0">
                <a:solidFill>
                  <a:schemeClr val="bg1"/>
                </a:solidFill>
                <a:latin typeface="+mj-lt"/>
                <a:cs typeface="Times New Roman" charset="0"/>
              </a:rPr>
              <a:t>1 sunk, repaired and rejoined the fleet</a:t>
            </a:r>
          </a:p>
          <a:p>
            <a:pPr eaLnBrk="0" hangingPunct="0"/>
            <a:endParaRPr lang="en-US" b="1" dirty="0">
              <a:solidFill>
                <a:schemeClr val="bg1"/>
              </a:solidFill>
              <a:latin typeface="+mj-lt"/>
              <a:cs typeface="Times New Roman" charset="0"/>
            </a:endParaRPr>
          </a:p>
          <a:p>
            <a:pPr eaLnBrk="0" hangingPunct="0"/>
            <a:r>
              <a:rPr lang="en-US" b="1" dirty="0" smtClean="0">
                <a:solidFill>
                  <a:schemeClr val="bg1"/>
                </a:solidFill>
                <a:latin typeface="+mj-lt"/>
                <a:cs typeface="Times New Roman" charset="0"/>
              </a:rPr>
              <a:t>Auxiliaries:</a:t>
            </a:r>
          </a:p>
          <a:p>
            <a:pPr eaLnBrk="0" hangingPunct="0"/>
            <a:r>
              <a:rPr lang="en-US" b="1" dirty="0" smtClean="0">
                <a:solidFill>
                  <a:schemeClr val="bg1"/>
                </a:solidFill>
                <a:latin typeface="+mj-lt"/>
                <a:cs typeface="Times New Roman" charset="0"/>
              </a:rPr>
              <a:t>2 sunk, 2 damaged (all but 1 were repaired and rejoined the fleet)</a:t>
            </a:r>
            <a:endParaRPr lang="en-US" b="1" dirty="0">
              <a:solidFill>
                <a:schemeClr val="bg1"/>
              </a:solidFill>
              <a:latin typeface="+mj-lt"/>
              <a:cs typeface="Times New Roman" charset="0"/>
            </a:endParaRPr>
          </a:p>
        </p:txBody>
      </p:sp>
      <p:graphicFrame>
        <p:nvGraphicFramePr>
          <p:cNvPr id="11285" name="Group 21"/>
          <p:cNvGraphicFramePr>
            <a:graphicFrameLocks noGrp="1"/>
          </p:cNvGraphicFramePr>
          <p:nvPr>
            <p:extLst>
              <p:ext uri="{D42A27DB-BD31-4B8C-83A1-F6EECF244321}">
                <p14:modId xmlns:p14="http://schemas.microsoft.com/office/powerpoint/2010/main" val="1315992619"/>
              </p:ext>
            </p:extLst>
          </p:nvPr>
        </p:nvGraphicFramePr>
        <p:xfrm>
          <a:off x="0" y="0"/>
          <a:ext cx="9144000" cy="2006600"/>
        </p:xfrm>
        <a:graphic>
          <a:graphicData uri="http://schemas.openxmlformats.org/drawingml/2006/table">
            <a:tbl>
              <a:tblPr/>
              <a:tblGrid>
                <a:gridCol w="9144000"/>
              </a:tblGrid>
              <a:tr h="1092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a:txBody>
                  <a:tcPr horzOverflow="overflow">
                    <a:lnL cap="flat">
                      <a:noFill/>
                    </a:lnL>
                    <a:lnR cap="flat">
                      <a:noFill/>
                    </a:lnR>
                    <a:lnT cap="flat">
                      <a:noFill/>
                    </a:lnT>
                    <a:lnB>
                      <a:noFill/>
                    </a:lnB>
                    <a:lnTlToBr>
                      <a:noFill/>
                    </a:lnTlToBr>
                    <a:lnBlToTr>
                      <a:noFill/>
                    </a:lnBlToTr>
                    <a:noFill/>
                  </a:tcPr>
                </a:tc>
              </a:tr>
              <a:tr h="738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j-lt"/>
                          <a:cs typeface="Times New Roman" charset="0"/>
                        </a:rPr>
                        <a:t>Aircraft Losses</a:t>
                      </a:r>
                      <a:r>
                        <a:rPr kumimoji="0" lang="en-US" sz="1800" b="0" i="0" u="none" strike="noStrike" cap="none" normalizeH="0" baseline="0" dirty="0" smtClean="0">
                          <a:ln>
                            <a:noFill/>
                          </a:ln>
                          <a:solidFill>
                            <a:schemeClr val="bg1"/>
                          </a:solidFill>
                          <a:effectLst/>
                          <a:latin typeface="+mj-lt"/>
                          <a:cs typeface="Times New Roman" charset="0"/>
                        </a:rPr>
                        <a:t/>
                      </a:r>
                      <a:br>
                        <a:rPr kumimoji="0" lang="en-US" sz="1800" b="0" i="0" u="none" strike="noStrike" cap="none" normalizeH="0" baseline="0" dirty="0" smtClean="0">
                          <a:ln>
                            <a:noFill/>
                          </a:ln>
                          <a:solidFill>
                            <a:schemeClr val="bg1"/>
                          </a:solidFill>
                          <a:effectLst/>
                          <a:latin typeface="+mj-lt"/>
                          <a:cs typeface="Times New Roman" charset="0"/>
                        </a:rPr>
                      </a:br>
                      <a:r>
                        <a:rPr kumimoji="0" lang="en-US" sz="1800" b="1" i="0" u="none" strike="noStrike" cap="none" normalizeH="0" baseline="0" dirty="0" smtClean="0">
                          <a:ln>
                            <a:noFill/>
                          </a:ln>
                          <a:solidFill>
                            <a:schemeClr val="bg1"/>
                          </a:solidFill>
                          <a:effectLst/>
                          <a:latin typeface="+mj-lt"/>
                          <a:cs typeface="Times New Roman" charset="0"/>
                        </a:rPr>
                        <a:t>U.S. </a:t>
                      </a:r>
                      <a:r>
                        <a:rPr kumimoji="0" lang="en-US" sz="1800" b="0" i="0" u="none" strike="noStrike" cap="none" normalizeH="0" baseline="0" dirty="0" smtClean="0">
                          <a:ln>
                            <a:noFill/>
                          </a:ln>
                          <a:solidFill>
                            <a:schemeClr val="bg1"/>
                          </a:solidFill>
                          <a:effectLst/>
                          <a:latin typeface="+mj-lt"/>
                          <a:cs typeface="Times New Roman" charset="0"/>
                        </a:rPr>
                        <a:t> - 169 lost, 159 damaged.</a:t>
                      </a:r>
                      <a:br>
                        <a:rPr kumimoji="0" lang="en-US" sz="1800" b="0" i="0" u="none" strike="noStrike" cap="none" normalizeH="0" baseline="0" dirty="0" smtClean="0">
                          <a:ln>
                            <a:noFill/>
                          </a:ln>
                          <a:solidFill>
                            <a:schemeClr val="bg1"/>
                          </a:solidFill>
                          <a:effectLst/>
                          <a:latin typeface="+mj-lt"/>
                          <a:cs typeface="Times New Roman" charset="0"/>
                        </a:rPr>
                      </a:br>
                      <a:r>
                        <a:rPr kumimoji="0" lang="en-US" sz="1800" b="1" i="0" u="none" strike="noStrike" cap="none" normalizeH="0" baseline="0" dirty="0" smtClean="0">
                          <a:ln>
                            <a:noFill/>
                          </a:ln>
                          <a:solidFill>
                            <a:schemeClr val="bg1"/>
                          </a:solidFill>
                          <a:effectLst/>
                          <a:latin typeface="+mj-lt"/>
                          <a:cs typeface="Times New Roman" charset="0"/>
                        </a:rPr>
                        <a:t>Japanese</a:t>
                      </a:r>
                      <a:r>
                        <a:rPr kumimoji="0" lang="en-US" sz="1800" b="0" i="0" u="none" strike="noStrike" cap="none" normalizeH="0" baseline="0" dirty="0" smtClean="0">
                          <a:ln>
                            <a:noFill/>
                          </a:ln>
                          <a:solidFill>
                            <a:schemeClr val="bg1"/>
                          </a:solidFill>
                          <a:effectLst/>
                          <a:latin typeface="+mj-lt"/>
                          <a:cs typeface="Times New Roman" charset="0"/>
                        </a:rPr>
                        <a:t> – 29 lost.</a:t>
                      </a:r>
                      <a:endParaRPr kumimoji="0" lang="en-US" sz="1800" b="0" i="0" u="none" strike="noStrike" cap="none" normalizeH="0" baseline="0" dirty="0" smtClean="0">
                        <a:ln>
                          <a:noFill/>
                        </a:ln>
                        <a:solidFill>
                          <a:schemeClr val="bg1"/>
                        </a:solidFill>
                        <a:effectLst/>
                        <a:latin typeface="+mj-lt"/>
                      </a:endParaRPr>
                    </a:p>
                  </a:txBody>
                  <a:tcPr horzOverflow="overflow">
                    <a:lnL cap="flat">
                      <a:noFill/>
                    </a:lnL>
                    <a:lnR cap="flat">
                      <a:noFill/>
                    </a:lnR>
                    <a:lnT>
                      <a:noFill/>
                    </a:lnT>
                    <a:lnB cap="flat">
                      <a:noFill/>
                    </a:lnB>
                    <a:lnTlToBr>
                      <a:noFill/>
                    </a:lnTlToBr>
                    <a:lnBlToTr>
                      <a:noFill/>
                    </a:lnBlToTr>
                    <a:noFill/>
                  </a:tcPr>
                </a:tc>
              </a:tr>
            </a:tbl>
          </a:graphicData>
        </a:graphic>
      </p:graphicFrame>
      <p:sp>
        <p:nvSpPr>
          <p:cNvPr id="8200" name="Text Box 22"/>
          <p:cNvSpPr txBox="1">
            <a:spLocks noChangeArrowheads="1"/>
          </p:cNvSpPr>
          <p:nvPr/>
        </p:nvSpPr>
        <p:spPr bwMode="auto">
          <a:xfrm>
            <a:off x="1698625" y="119063"/>
            <a:ext cx="4476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a:solidFill>
                  <a:schemeClr val="bg1"/>
                </a:solidFill>
              </a:rPr>
              <a:t>U.S. Materiel losses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6858000"/>
          </a:xfrm>
          <a:prstGeom prst="rect">
            <a:avLst/>
          </a:prstGeom>
          <a:gradFill rotWithShape="1">
            <a:gsLst>
              <a:gs pos="0">
                <a:srgbClr val="000047"/>
              </a:gs>
              <a:gs pos="100000">
                <a:srgbClr val="0000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9219" name="Text Box 4"/>
          <p:cNvSpPr txBox="1">
            <a:spLocks noChangeArrowheads="1"/>
          </p:cNvSpPr>
          <p:nvPr/>
        </p:nvSpPr>
        <p:spPr bwMode="auto">
          <a:xfrm>
            <a:off x="2613025" y="290513"/>
            <a:ext cx="4959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a:solidFill>
                  <a:schemeClr val="bg1"/>
                </a:solidFill>
              </a:rPr>
              <a:t>U.S. Personnel losses</a:t>
            </a:r>
          </a:p>
        </p:txBody>
      </p:sp>
      <p:sp>
        <p:nvSpPr>
          <p:cNvPr id="9220" name="Text Box 5"/>
          <p:cNvSpPr txBox="1">
            <a:spLocks noChangeArrowheads="1"/>
          </p:cNvSpPr>
          <p:nvPr/>
        </p:nvSpPr>
        <p:spPr bwMode="auto">
          <a:xfrm>
            <a:off x="860425" y="1331913"/>
            <a:ext cx="7426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a:solidFill>
                  <a:schemeClr val="bg1"/>
                </a:solidFill>
              </a:rPr>
              <a:t> </a:t>
            </a:r>
            <a:r>
              <a:rPr lang="en-US"/>
              <a:t> </a:t>
            </a:r>
            <a:r>
              <a:rPr lang="en-US" b="1">
                <a:solidFill>
                  <a:schemeClr val="bg1"/>
                </a:solidFill>
              </a:rPr>
              <a:t>2403 killed, including 68 civilians  (1102 aboard the USS Arizona)</a:t>
            </a:r>
          </a:p>
          <a:p>
            <a:pPr eaLnBrk="1" hangingPunct="1">
              <a:buFontTx/>
              <a:buChar char="•"/>
            </a:pPr>
            <a:r>
              <a:rPr lang="en-US" b="1">
                <a:solidFill>
                  <a:schemeClr val="bg1"/>
                </a:solidFill>
              </a:rPr>
              <a:t>  1178 wounded</a:t>
            </a:r>
            <a:endParaRPr lang="en-US"/>
          </a:p>
        </p:txBody>
      </p:sp>
      <p:pic>
        <p:nvPicPr>
          <p:cNvPr id="9221" name="Picture 6" descr="k135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5763" y="2095500"/>
            <a:ext cx="5494337"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1003</TotalTime>
  <Words>2345</Words>
  <Application>Microsoft Office PowerPoint</Application>
  <PresentationFormat>On-screen Show (4:3)</PresentationFormat>
  <Paragraphs>153</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TPWD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Rich Koone</cp:lastModifiedBy>
  <cp:revision>99</cp:revision>
  <dcterms:created xsi:type="dcterms:W3CDTF">2007-01-04T17:33:44Z</dcterms:created>
  <dcterms:modified xsi:type="dcterms:W3CDTF">2015-01-28T21:44:33Z</dcterms:modified>
</cp:coreProperties>
</file>