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6" r:id="rId3"/>
    <p:sldId id="258" r:id="rId4"/>
    <p:sldId id="269" r:id="rId5"/>
    <p:sldId id="268" r:id="rId6"/>
    <p:sldId id="267" r:id="rId7"/>
    <p:sldId id="259" r:id="rId8"/>
    <p:sldId id="260" r:id="rId9"/>
    <p:sldId id="261" r:id="rId10"/>
    <p:sldId id="262" r:id="rId11"/>
    <p:sldId id="263" r:id="rId12"/>
    <p:sldId id="264"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 d="1"/>
        <a:sy n="1" d="1"/>
      </p:scale>
      <p:origin x="0" y="2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3ABDE-DDF9-4187-B02D-46218606E7A9}" type="datetimeFigureOut">
              <a:rPr lang="en-US" smtClean="0"/>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B0382-E68C-4D5A-BCA4-BBFDA2982F49}" type="slidenum">
              <a:rPr lang="en-US" smtClean="0"/>
              <a:t>‹#›</a:t>
            </a:fld>
            <a:endParaRPr lang="en-US"/>
          </a:p>
        </p:txBody>
      </p:sp>
    </p:spTree>
    <p:extLst>
      <p:ext uri="{BB962C8B-B14F-4D97-AF65-F5344CB8AC3E}">
        <p14:creationId xmlns:p14="http://schemas.microsoft.com/office/powerpoint/2010/main" val="73880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photograph</a:t>
            </a:r>
            <a:r>
              <a:rPr lang="en-US" baseline="0" dirty="0" smtClean="0"/>
              <a:t> shows First Sergeant </a:t>
            </a:r>
            <a:r>
              <a:rPr lang="en-US" baseline="0" dirty="0" err="1" smtClean="0"/>
              <a:t>Rance</a:t>
            </a:r>
            <a:r>
              <a:rPr lang="en-US" baseline="0" dirty="0" smtClean="0"/>
              <a:t> Richardson from Arkansas taking a break on Bougainville </a:t>
            </a:r>
            <a:r>
              <a:rPr lang="en-US" baseline="0" smtClean="0"/>
              <a:t>in April 1944.</a:t>
            </a:r>
            <a:endParaRPr lang="en-US"/>
          </a:p>
        </p:txBody>
      </p:sp>
      <p:sp>
        <p:nvSpPr>
          <p:cNvPr id="4" name="Slide Number Placeholder 3"/>
          <p:cNvSpPr>
            <a:spLocks noGrp="1"/>
          </p:cNvSpPr>
          <p:nvPr>
            <p:ph type="sldNum" sz="quarter" idx="10"/>
          </p:nvPr>
        </p:nvSpPr>
        <p:spPr/>
        <p:txBody>
          <a:bodyPr/>
          <a:lstStyle/>
          <a:p>
            <a:fld id="{991B0382-E68C-4D5A-BCA4-BBFDA2982F49}" type="slidenum">
              <a:rPr lang="en-US" smtClean="0"/>
              <a:t>1</a:t>
            </a:fld>
            <a:endParaRPr lang="en-US"/>
          </a:p>
        </p:txBody>
      </p:sp>
    </p:spTree>
    <p:extLst>
      <p:ext uri="{BB962C8B-B14F-4D97-AF65-F5344CB8AC3E}">
        <p14:creationId xmlns:p14="http://schemas.microsoft.com/office/powerpoint/2010/main" val="372813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80,000 African-American Texans</a:t>
            </a:r>
            <a:r>
              <a:rPr lang="en-US" baseline="0" dirty="0" smtClean="0"/>
              <a:t> served in the U.S. military during World War II.</a:t>
            </a:r>
            <a:endParaRPr lang="en-US" dirty="0"/>
          </a:p>
        </p:txBody>
      </p:sp>
      <p:sp>
        <p:nvSpPr>
          <p:cNvPr id="4" name="Slide Number Placeholder 3"/>
          <p:cNvSpPr>
            <a:spLocks noGrp="1"/>
          </p:cNvSpPr>
          <p:nvPr>
            <p:ph type="sldNum" sz="quarter" idx="10"/>
          </p:nvPr>
        </p:nvSpPr>
        <p:spPr/>
        <p:txBody>
          <a:bodyPr/>
          <a:lstStyle/>
          <a:p>
            <a:fld id="{991B0382-E68C-4D5A-BCA4-BBFDA2982F49}" type="slidenum">
              <a:rPr lang="en-US" smtClean="0"/>
              <a:t>10</a:t>
            </a:fld>
            <a:endParaRPr lang="en-US"/>
          </a:p>
        </p:txBody>
      </p:sp>
    </p:spTree>
    <p:extLst>
      <p:ext uri="{BB962C8B-B14F-4D97-AF65-F5344CB8AC3E}">
        <p14:creationId xmlns:p14="http://schemas.microsoft.com/office/powerpoint/2010/main" val="2990844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accent3">
                    <a:lumMod val="50000"/>
                  </a:schemeClr>
                </a:solidFill>
              </a:rPr>
              <a:t>George Watson (1915 – March 8, 1943) was a private in the U.S. Army who was killed in action during World War II. He was one of seven African American soldiers to receive the Medal of Honor for their actions during World War II, and the only one of the seven to earn his medal while serving in the Pacific Theater.</a:t>
            </a:r>
            <a:endParaRPr lang="en-US" b="0" dirty="0" smtClean="0">
              <a:solidFill>
                <a:schemeClr val="accent3">
                  <a:lumMod val="50000"/>
                </a:schemeClr>
              </a:solidFill>
              <a:effectLst/>
            </a:endParaRPr>
          </a:p>
          <a:p>
            <a:endParaRPr lang="en-US" b="0" dirty="0"/>
          </a:p>
        </p:txBody>
      </p:sp>
      <p:sp>
        <p:nvSpPr>
          <p:cNvPr id="4" name="Slide Number Placeholder 3"/>
          <p:cNvSpPr>
            <a:spLocks noGrp="1"/>
          </p:cNvSpPr>
          <p:nvPr>
            <p:ph type="sldNum" sz="quarter" idx="10"/>
          </p:nvPr>
        </p:nvSpPr>
        <p:spPr/>
        <p:txBody>
          <a:bodyPr/>
          <a:lstStyle/>
          <a:p>
            <a:fld id="{991B0382-E68C-4D5A-BCA4-BBFDA2982F49}" type="slidenum">
              <a:rPr lang="en-US" smtClean="0"/>
              <a:t>11</a:t>
            </a:fld>
            <a:endParaRPr lang="en-US"/>
          </a:p>
        </p:txBody>
      </p:sp>
    </p:spTree>
    <p:extLst>
      <p:ext uri="{BB962C8B-B14F-4D97-AF65-F5344CB8AC3E}">
        <p14:creationId xmlns:p14="http://schemas.microsoft.com/office/powerpoint/2010/main" val="224650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African-American</a:t>
            </a:r>
            <a:r>
              <a:rPr lang="en-US" baseline="0" dirty="0" smtClean="0"/>
              <a:t> women served in the military, mostly in traditional jobs held by women at the time: clerical, administrative, and nursing.</a:t>
            </a:r>
            <a:endParaRPr lang="en-US" dirty="0"/>
          </a:p>
        </p:txBody>
      </p:sp>
      <p:sp>
        <p:nvSpPr>
          <p:cNvPr id="4" name="Slide Number Placeholder 3"/>
          <p:cNvSpPr>
            <a:spLocks noGrp="1"/>
          </p:cNvSpPr>
          <p:nvPr>
            <p:ph type="sldNum" sz="quarter" idx="10"/>
          </p:nvPr>
        </p:nvSpPr>
        <p:spPr/>
        <p:txBody>
          <a:bodyPr/>
          <a:lstStyle/>
          <a:p>
            <a:fld id="{991B0382-E68C-4D5A-BCA4-BBFDA2982F49}" type="slidenum">
              <a:rPr lang="en-US" smtClean="0"/>
              <a:t>12</a:t>
            </a:fld>
            <a:endParaRPr lang="en-US"/>
          </a:p>
        </p:txBody>
      </p:sp>
    </p:spTree>
    <p:extLst>
      <p:ext uri="{BB962C8B-B14F-4D97-AF65-F5344CB8AC3E}">
        <p14:creationId xmlns:p14="http://schemas.microsoft.com/office/powerpoint/2010/main" val="301617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African-American</a:t>
            </a:r>
            <a:r>
              <a:rPr lang="en-US" baseline="0" dirty="0" smtClean="0"/>
              <a:t> women served in all branches of the U.S. Armed Forces during the war.</a:t>
            </a:r>
            <a:endParaRPr lang="en-US" dirty="0"/>
          </a:p>
        </p:txBody>
      </p:sp>
      <p:sp>
        <p:nvSpPr>
          <p:cNvPr id="4" name="Slide Number Placeholder 3"/>
          <p:cNvSpPr>
            <a:spLocks noGrp="1"/>
          </p:cNvSpPr>
          <p:nvPr>
            <p:ph type="sldNum" sz="quarter" idx="10"/>
          </p:nvPr>
        </p:nvSpPr>
        <p:spPr/>
        <p:txBody>
          <a:bodyPr/>
          <a:lstStyle/>
          <a:p>
            <a:fld id="{991B0382-E68C-4D5A-BCA4-BBFDA2982F49}" type="slidenum">
              <a:rPr lang="en-US" smtClean="0"/>
              <a:t>13</a:t>
            </a:fld>
            <a:endParaRPr lang="en-US"/>
          </a:p>
        </p:txBody>
      </p:sp>
    </p:spTree>
    <p:extLst>
      <p:ext uri="{BB962C8B-B14F-4D97-AF65-F5344CB8AC3E}">
        <p14:creationId xmlns:p14="http://schemas.microsoft.com/office/powerpoint/2010/main" val="14278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2.5 million African-American men registered for the draft, and black women also volunteered in large numbers. While serving in the Army, Army Air Forces, Navy, Marine Corps, and Coast Guard, they experienced discrimination and segregation but met the challenge and persevered. They served their country with distinction, made valuable contributions to the war effort, and earned high praises and commendations for their struggles and sacrifices.</a:t>
            </a:r>
          </a:p>
          <a:p>
            <a:endParaRPr lang="en-US" dirty="0"/>
          </a:p>
        </p:txBody>
      </p:sp>
      <p:sp>
        <p:nvSpPr>
          <p:cNvPr id="4" name="Slide Number Placeholder 3"/>
          <p:cNvSpPr>
            <a:spLocks noGrp="1"/>
          </p:cNvSpPr>
          <p:nvPr>
            <p:ph type="sldNum" sz="quarter" idx="10"/>
          </p:nvPr>
        </p:nvSpPr>
        <p:spPr/>
        <p:txBody>
          <a:bodyPr/>
          <a:lstStyle/>
          <a:p>
            <a:fld id="{991B0382-E68C-4D5A-BCA4-BBFDA2982F49}" type="slidenum">
              <a:rPr lang="en-US" smtClean="0"/>
              <a:t>2</a:t>
            </a:fld>
            <a:endParaRPr lang="en-US"/>
          </a:p>
        </p:txBody>
      </p:sp>
    </p:spTree>
    <p:extLst>
      <p:ext uri="{BB962C8B-B14F-4D97-AF65-F5344CB8AC3E}">
        <p14:creationId xmlns:p14="http://schemas.microsoft.com/office/powerpoint/2010/main" val="222455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167,000 African-Americans served in</a:t>
            </a:r>
            <a:r>
              <a:rPr lang="en-US" baseline="0" dirty="0" smtClean="0"/>
              <a:t> the Navy during the war.  Aboard ship most served as Mess Attendants and on gun crews.  General Service, which meant they could serve in any duty position, opened up for them in 1942.  The first </a:t>
            </a:r>
            <a:r>
              <a:rPr lang="en-US" baseline="0" dirty="0" smtClean="0"/>
              <a:t>African-American </a:t>
            </a:r>
            <a:r>
              <a:rPr lang="en-US" baseline="0" dirty="0" smtClean="0"/>
              <a:t>naval officers were commissioned in 1944.</a:t>
            </a:r>
            <a:endParaRPr lang="en-US" dirty="0"/>
          </a:p>
        </p:txBody>
      </p:sp>
      <p:sp>
        <p:nvSpPr>
          <p:cNvPr id="4" name="Slide Number Placeholder 3"/>
          <p:cNvSpPr>
            <a:spLocks noGrp="1"/>
          </p:cNvSpPr>
          <p:nvPr>
            <p:ph type="sldNum" sz="quarter" idx="10"/>
          </p:nvPr>
        </p:nvSpPr>
        <p:spPr/>
        <p:txBody>
          <a:bodyPr/>
          <a:lstStyle/>
          <a:p>
            <a:fld id="{991B0382-E68C-4D5A-BCA4-BBFDA2982F49}" type="slidenum">
              <a:rPr lang="en-US" smtClean="0"/>
              <a:t>3</a:t>
            </a:fld>
            <a:endParaRPr lang="en-US"/>
          </a:p>
        </p:txBody>
      </p:sp>
    </p:spTree>
    <p:extLst>
      <p:ext uri="{BB962C8B-B14F-4D97-AF65-F5344CB8AC3E}">
        <p14:creationId xmlns:p14="http://schemas.microsoft.com/office/powerpoint/2010/main" val="117897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particular interest in Texas are these two gentlemen.  On the left is Doris Miller, from Waco, who received the</a:t>
            </a:r>
            <a:r>
              <a:rPr lang="en-US" baseline="0" dirty="0" smtClean="0"/>
              <a:t> Navy Cross for his actions at Pearl Harbor.  His medal was pinned on him by Admiral Chester Nimitz, from Fredericksburg Texas.  Doris, known as “</a:t>
            </a:r>
            <a:r>
              <a:rPr lang="en-US" baseline="0" dirty="0" err="1" smtClean="0"/>
              <a:t>Dorie</a:t>
            </a:r>
            <a:r>
              <a:rPr lang="en-US" baseline="0" dirty="0" smtClean="0"/>
              <a:t>”, would later be killed on 24 November 1943 when his ship, the USS </a:t>
            </a:r>
            <a:r>
              <a:rPr lang="en-US" baseline="0" dirty="0" err="1" smtClean="0"/>
              <a:t>Liscome</a:t>
            </a:r>
            <a:r>
              <a:rPr lang="en-US" baseline="0" dirty="0" smtClean="0"/>
              <a:t> Bay, was torpedoed and sunk by a Japanese submarine.  On the right is Leonard Roy Harmon who was born in Cuero, Texas.  Harmon served as a Mess Attendant aboard the USS San Francisco.  On 12 November 1942 during the Naval Battle of Guadalcanal, he deliberately placed himself between a pharmacist’s mate who was treating wounded and the enemy fire.  In doing this, Harmon was killed.  He was posthumously awarded the Navy Cross and had a ship, the USS Harmon (DE-678), named after him.  It was the first U.S. warship named for an African-American.</a:t>
            </a:r>
            <a:endParaRPr lang="en-US" dirty="0"/>
          </a:p>
        </p:txBody>
      </p:sp>
      <p:sp>
        <p:nvSpPr>
          <p:cNvPr id="4" name="Slide Number Placeholder 3"/>
          <p:cNvSpPr>
            <a:spLocks noGrp="1"/>
          </p:cNvSpPr>
          <p:nvPr>
            <p:ph type="sldNum" sz="quarter" idx="10"/>
          </p:nvPr>
        </p:nvSpPr>
        <p:spPr/>
        <p:txBody>
          <a:bodyPr/>
          <a:lstStyle/>
          <a:p>
            <a:fld id="{991B0382-E68C-4D5A-BCA4-BBFDA2982F49}" type="slidenum">
              <a:rPr lang="en-US" smtClean="0"/>
              <a:t>4</a:t>
            </a:fld>
            <a:endParaRPr lang="en-US"/>
          </a:p>
        </p:txBody>
      </p:sp>
    </p:spTree>
    <p:extLst>
      <p:ext uri="{BB962C8B-B14F-4D97-AF65-F5344CB8AC3E}">
        <p14:creationId xmlns:p14="http://schemas.microsoft.com/office/powerpoint/2010/main" val="117897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half</a:t>
            </a:r>
            <a:r>
              <a:rPr lang="en-US" baseline="0" dirty="0" smtClean="0"/>
              <a:t> the African-Americans in the Navy served ashore at installations, and in logistical and construction units.  There were a number of Naval Construction Battalions (Seabees) that were made up of African-Americans.  In rear areas they would help build hospitals, roads, warehouses, docks, etc.  In forward areas they helped clear beaches, unload ships, and built airfields.  At rear bases and installations, logistic units would move and store ammunition, supplies, food, and fuel.</a:t>
            </a:r>
            <a:endParaRPr lang="en-US" dirty="0"/>
          </a:p>
        </p:txBody>
      </p:sp>
      <p:sp>
        <p:nvSpPr>
          <p:cNvPr id="4" name="Slide Number Placeholder 3"/>
          <p:cNvSpPr>
            <a:spLocks noGrp="1"/>
          </p:cNvSpPr>
          <p:nvPr>
            <p:ph type="sldNum" sz="quarter" idx="10"/>
          </p:nvPr>
        </p:nvSpPr>
        <p:spPr/>
        <p:txBody>
          <a:bodyPr/>
          <a:lstStyle/>
          <a:p>
            <a:fld id="{991B0382-E68C-4D5A-BCA4-BBFDA2982F49}" type="slidenum">
              <a:rPr lang="en-US" smtClean="0"/>
              <a:t>5</a:t>
            </a:fld>
            <a:endParaRPr lang="en-US"/>
          </a:p>
        </p:txBody>
      </p:sp>
    </p:spTree>
    <p:extLst>
      <p:ext uri="{BB962C8B-B14F-4D97-AF65-F5344CB8AC3E}">
        <p14:creationId xmlns:p14="http://schemas.microsoft.com/office/powerpoint/2010/main" val="145329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909,000 African-Americans served in the U.S. Army during World War</a:t>
            </a:r>
            <a:r>
              <a:rPr lang="en-US" baseline="0" dirty="0" smtClean="0"/>
              <a:t> II.  All served in segregated units.  Of these African-Americans in the Army, 78% served in the service branches (Engineer, Quartermaster, and Transportation).  The majority of the engineer units that built the </a:t>
            </a:r>
            <a:r>
              <a:rPr lang="en-US" baseline="0" dirty="0" err="1" smtClean="0"/>
              <a:t>Ledo</a:t>
            </a:r>
            <a:r>
              <a:rPr lang="en-US" baseline="0" dirty="0" smtClean="0"/>
              <a:t> Road from Burma to China were African-American as were many of the transportation units that used the road.  Other engineer units served all over </a:t>
            </a:r>
            <a:r>
              <a:rPr lang="en-US" baseline="0" smtClean="0"/>
              <a:t>the </a:t>
            </a:r>
            <a:r>
              <a:rPr lang="en-US" baseline="0" smtClean="0"/>
              <a:t>Pacific.  </a:t>
            </a:r>
            <a:endParaRPr lang="en-US" dirty="0"/>
          </a:p>
        </p:txBody>
      </p:sp>
      <p:sp>
        <p:nvSpPr>
          <p:cNvPr id="4" name="Slide Number Placeholder 3"/>
          <p:cNvSpPr>
            <a:spLocks noGrp="1"/>
          </p:cNvSpPr>
          <p:nvPr>
            <p:ph type="sldNum" sz="quarter" idx="10"/>
          </p:nvPr>
        </p:nvSpPr>
        <p:spPr/>
        <p:txBody>
          <a:bodyPr/>
          <a:lstStyle/>
          <a:p>
            <a:fld id="{991B0382-E68C-4D5A-BCA4-BBFDA2982F49}" type="slidenum">
              <a:rPr lang="en-US" smtClean="0"/>
              <a:t>6</a:t>
            </a:fld>
            <a:endParaRPr lang="en-US"/>
          </a:p>
        </p:txBody>
      </p:sp>
    </p:spTree>
    <p:extLst>
      <p:ext uri="{BB962C8B-B14F-4D97-AF65-F5344CB8AC3E}">
        <p14:creationId xmlns:p14="http://schemas.microsoft.com/office/powerpoint/2010/main" val="181356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Pacific theater the U.S. Army</a:t>
            </a:r>
            <a:r>
              <a:rPr lang="en-US" baseline="0" dirty="0" smtClean="0"/>
              <a:t> fielded the following African-American combat units:  the 93</a:t>
            </a:r>
            <a:r>
              <a:rPr lang="en-US" baseline="30000" dirty="0" smtClean="0"/>
              <a:t>rd</a:t>
            </a:r>
            <a:r>
              <a:rPr lang="en-US" baseline="0" dirty="0" smtClean="0"/>
              <a:t> Infantry Division, the 24</a:t>
            </a:r>
            <a:r>
              <a:rPr lang="en-US" baseline="30000" dirty="0" smtClean="0"/>
              <a:t>th</a:t>
            </a:r>
            <a:r>
              <a:rPr lang="en-US" baseline="0" dirty="0" smtClean="0"/>
              <a:t> Infantry Regiment (a former Buffalo Soldier regiment), ten anti-aircraft battalions, and one coast artillery battalion.  The 93</a:t>
            </a:r>
            <a:r>
              <a:rPr lang="en-US" baseline="30000" dirty="0" smtClean="0"/>
              <a:t>rd</a:t>
            </a:r>
            <a:r>
              <a:rPr lang="en-US" baseline="0" dirty="0" smtClean="0"/>
              <a:t> Infantry Division never fought as a complete division, its regiments, usually in conjunction with the separate 24</a:t>
            </a:r>
            <a:r>
              <a:rPr lang="en-US" baseline="30000" dirty="0" smtClean="0"/>
              <a:t>th</a:t>
            </a:r>
            <a:r>
              <a:rPr lang="en-US" baseline="0" dirty="0" smtClean="0"/>
              <a:t> Infantry Regiment, would be utilized to conduct mop up operations on many islands and protect bases and airfields near the front.  The anti-aircraft and coast artillery battalions protected airfields and bases from Japanese air and naval forces.</a:t>
            </a:r>
            <a:endParaRPr lang="en-US" dirty="0"/>
          </a:p>
        </p:txBody>
      </p:sp>
      <p:sp>
        <p:nvSpPr>
          <p:cNvPr id="4" name="Slide Number Placeholder 3"/>
          <p:cNvSpPr>
            <a:spLocks noGrp="1"/>
          </p:cNvSpPr>
          <p:nvPr>
            <p:ph type="sldNum" sz="quarter" idx="10"/>
          </p:nvPr>
        </p:nvSpPr>
        <p:spPr/>
        <p:txBody>
          <a:bodyPr/>
          <a:lstStyle/>
          <a:p>
            <a:fld id="{991B0382-E68C-4D5A-BCA4-BBFDA2982F49}" type="slidenum">
              <a:rPr lang="en-US" smtClean="0"/>
              <a:t>7</a:t>
            </a:fld>
            <a:endParaRPr lang="en-US"/>
          </a:p>
        </p:txBody>
      </p:sp>
    </p:spTree>
    <p:extLst>
      <p:ext uri="{BB962C8B-B14F-4D97-AF65-F5344CB8AC3E}">
        <p14:creationId xmlns:p14="http://schemas.microsoft.com/office/powerpoint/2010/main" val="2440204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17,000 African-Americans served in the U.S. Marine Corps during the war.  As in the Army,</a:t>
            </a:r>
            <a:r>
              <a:rPr lang="en-US" baseline="0" dirty="0" smtClean="0"/>
              <a:t> the majority were in support units, mainly in ammunition and depot companies.  The Marine Corps formed two combat units of African-Americans, the 51</a:t>
            </a:r>
            <a:r>
              <a:rPr lang="en-US" baseline="30000" dirty="0" smtClean="0"/>
              <a:t>st</a:t>
            </a:r>
            <a:r>
              <a:rPr lang="en-US" baseline="0" dirty="0" smtClean="0"/>
              <a:t> and 52</a:t>
            </a:r>
            <a:r>
              <a:rPr lang="en-US" baseline="30000" dirty="0" smtClean="0"/>
              <a:t>nd</a:t>
            </a:r>
            <a:r>
              <a:rPr lang="en-US" baseline="0" dirty="0" smtClean="0"/>
              <a:t> Defense Battalions.  These two battalions protected bases in rear areas from Japanese air and naval forces.  The Ammunition and Depot Companies landed on islands immediately after the combat troops and in many cases became involved in some fighting against Japanese infiltrators and were subject to enemy artillery bombardments.</a:t>
            </a:r>
            <a:endParaRPr lang="en-US" dirty="0"/>
          </a:p>
        </p:txBody>
      </p:sp>
      <p:sp>
        <p:nvSpPr>
          <p:cNvPr id="4" name="Slide Number Placeholder 3"/>
          <p:cNvSpPr>
            <a:spLocks noGrp="1"/>
          </p:cNvSpPr>
          <p:nvPr>
            <p:ph type="sldNum" sz="quarter" idx="10"/>
          </p:nvPr>
        </p:nvSpPr>
        <p:spPr/>
        <p:txBody>
          <a:bodyPr/>
          <a:lstStyle/>
          <a:p>
            <a:fld id="{991B0382-E68C-4D5A-BCA4-BBFDA2982F49}" type="slidenum">
              <a:rPr lang="en-US" smtClean="0"/>
              <a:t>8</a:t>
            </a:fld>
            <a:endParaRPr lang="en-US"/>
          </a:p>
        </p:txBody>
      </p:sp>
    </p:spTree>
    <p:extLst>
      <p:ext uri="{BB962C8B-B14F-4D97-AF65-F5344CB8AC3E}">
        <p14:creationId xmlns:p14="http://schemas.microsoft.com/office/powerpoint/2010/main" val="410197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African-Americans</a:t>
            </a:r>
            <a:r>
              <a:rPr lang="en-US" baseline="0" dirty="0" smtClean="0"/>
              <a:t> had served in the U.S. Coast Guard for over 100 years prior to World War II.  During the war 5000 served in the Coast Guard.  2300 served as Steward’s Mates and gun crewmen aboard Coast Guard manned ships.  2400 served in shore establishments (USCG stations, beach patrols, and headquarters).  In 1943 the Coast Guard began a slow integration of ships and the first African-American Coast Guard officer was commissioned that same year.</a:t>
            </a:r>
            <a:endParaRPr lang="en-US" dirty="0"/>
          </a:p>
        </p:txBody>
      </p:sp>
      <p:sp>
        <p:nvSpPr>
          <p:cNvPr id="4" name="Slide Number Placeholder 3"/>
          <p:cNvSpPr>
            <a:spLocks noGrp="1"/>
          </p:cNvSpPr>
          <p:nvPr>
            <p:ph type="sldNum" sz="quarter" idx="10"/>
          </p:nvPr>
        </p:nvSpPr>
        <p:spPr/>
        <p:txBody>
          <a:bodyPr/>
          <a:lstStyle/>
          <a:p>
            <a:fld id="{991B0382-E68C-4D5A-BCA4-BBFDA2982F49}" type="slidenum">
              <a:rPr lang="en-US" smtClean="0"/>
              <a:t>9</a:t>
            </a:fld>
            <a:endParaRPr lang="en-US"/>
          </a:p>
        </p:txBody>
      </p:sp>
    </p:spTree>
    <p:extLst>
      <p:ext uri="{BB962C8B-B14F-4D97-AF65-F5344CB8AC3E}">
        <p14:creationId xmlns:p14="http://schemas.microsoft.com/office/powerpoint/2010/main" val="49868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B8D215-9E7B-4306-AED6-FF97D4898FFC}"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5D0CFA-8BBB-4521-9A46-2FB3DE4A3FD4}" type="slidenum">
              <a:rPr lang="en-US" smtClean="0"/>
              <a:pPr/>
              <a:t>‹#›</a:t>
            </a:fld>
            <a:endParaRPr lang="en-US" dirty="0"/>
          </a:p>
        </p:txBody>
      </p:sp>
    </p:spTree>
    <p:extLst>
      <p:ext uri="{BB962C8B-B14F-4D97-AF65-F5344CB8AC3E}">
        <p14:creationId xmlns:p14="http://schemas.microsoft.com/office/powerpoint/2010/main" val="121506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8D215-9E7B-4306-AED6-FF97D4898FFC}"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5D0CFA-8BBB-4521-9A46-2FB3DE4A3FD4}" type="slidenum">
              <a:rPr lang="en-US" smtClean="0"/>
              <a:pPr/>
              <a:t>‹#›</a:t>
            </a:fld>
            <a:endParaRPr lang="en-US" dirty="0"/>
          </a:p>
        </p:txBody>
      </p:sp>
    </p:spTree>
    <p:extLst>
      <p:ext uri="{BB962C8B-B14F-4D97-AF65-F5344CB8AC3E}">
        <p14:creationId xmlns:p14="http://schemas.microsoft.com/office/powerpoint/2010/main" val="301041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8D215-9E7B-4306-AED6-FF97D4898FFC}"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5D0CFA-8BBB-4521-9A46-2FB3DE4A3FD4}" type="slidenum">
              <a:rPr lang="en-US" smtClean="0"/>
              <a:pPr/>
              <a:t>‹#›</a:t>
            </a:fld>
            <a:endParaRPr lang="en-US" dirty="0"/>
          </a:p>
        </p:txBody>
      </p:sp>
    </p:spTree>
    <p:extLst>
      <p:ext uri="{BB962C8B-B14F-4D97-AF65-F5344CB8AC3E}">
        <p14:creationId xmlns:p14="http://schemas.microsoft.com/office/powerpoint/2010/main" val="131876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8D215-9E7B-4306-AED6-FF97D4898FFC}"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5D0CFA-8BBB-4521-9A46-2FB3DE4A3FD4}" type="slidenum">
              <a:rPr lang="en-US" smtClean="0"/>
              <a:pPr/>
              <a:t>‹#›</a:t>
            </a:fld>
            <a:endParaRPr lang="en-US" dirty="0"/>
          </a:p>
        </p:txBody>
      </p:sp>
    </p:spTree>
    <p:extLst>
      <p:ext uri="{BB962C8B-B14F-4D97-AF65-F5344CB8AC3E}">
        <p14:creationId xmlns:p14="http://schemas.microsoft.com/office/powerpoint/2010/main" val="142782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8D215-9E7B-4306-AED6-FF97D4898FFC}" type="datetimeFigureOut">
              <a:rPr lang="en-US" smtClean="0"/>
              <a:pPr/>
              <a:t>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5D0CFA-8BBB-4521-9A46-2FB3DE4A3FD4}" type="slidenum">
              <a:rPr lang="en-US" smtClean="0"/>
              <a:pPr/>
              <a:t>‹#›</a:t>
            </a:fld>
            <a:endParaRPr lang="en-US" dirty="0"/>
          </a:p>
        </p:txBody>
      </p:sp>
    </p:spTree>
    <p:extLst>
      <p:ext uri="{BB962C8B-B14F-4D97-AF65-F5344CB8AC3E}">
        <p14:creationId xmlns:p14="http://schemas.microsoft.com/office/powerpoint/2010/main" val="115707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B8D215-9E7B-4306-AED6-FF97D4898FFC}" type="datetimeFigureOut">
              <a:rPr lang="en-US" smtClean="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5D0CFA-8BBB-4521-9A46-2FB3DE4A3FD4}" type="slidenum">
              <a:rPr lang="en-US" smtClean="0"/>
              <a:pPr/>
              <a:t>‹#›</a:t>
            </a:fld>
            <a:endParaRPr lang="en-US" dirty="0"/>
          </a:p>
        </p:txBody>
      </p:sp>
    </p:spTree>
    <p:extLst>
      <p:ext uri="{BB962C8B-B14F-4D97-AF65-F5344CB8AC3E}">
        <p14:creationId xmlns:p14="http://schemas.microsoft.com/office/powerpoint/2010/main" val="363496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B8D215-9E7B-4306-AED6-FF97D4898FFC}" type="datetimeFigureOut">
              <a:rPr lang="en-US" smtClean="0"/>
              <a:pPr/>
              <a:t>1/28/2015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5D0CFA-8BBB-4521-9A46-2FB3DE4A3FD4}" type="slidenum">
              <a:rPr lang="en-US" smtClean="0"/>
              <a:pPr/>
              <a:t>‹#›</a:t>
            </a:fld>
            <a:endParaRPr lang="en-US" dirty="0"/>
          </a:p>
        </p:txBody>
      </p:sp>
    </p:spTree>
    <p:extLst>
      <p:ext uri="{BB962C8B-B14F-4D97-AF65-F5344CB8AC3E}">
        <p14:creationId xmlns:p14="http://schemas.microsoft.com/office/powerpoint/2010/main" val="350422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B8D215-9E7B-4306-AED6-FF97D4898FFC}" type="datetimeFigureOut">
              <a:rPr lang="en-US" smtClean="0"/>
              <a:pPr/>
              <a:t>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5D0CFA-8BBB-4521-9A46-2FB3DE4A3FD4}" type="slidenum">
              <a:rPr lang="en-US" smtClean="0"/>
              <a:pPr/>
              <a:t>‹#›</a:t>
            </a:fld>
            <a:endParaRPr lang="en-US" dirty="0"/>
          </a:p>
        </p:txBody>
      </p:sp>
    </p:spTree>
    <p:extLst>
      <p:ext uri="{BB962C8B-B14F-4D97-AF65-F5344CB8AC3E}">
        <p14:creationId xmlns:p14="http://schemas.microsoft.com/office/powerpoint/2010/main" val="411632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8D215-9E7B-4306-AED6-FF97D4898FFC}" type="datetimeFigureOut">
              <a:rPr lang="en-US" smtClean="0"/>
              <a:pPr/>
              <a:t>1/28/2015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5D0CFA-8BBB-4521-9A46-2FB3DE4A3FD4}" type="slidenum">
              <a:rPr lang="en-US" smtClean="0"/>
              <a:pPr/>
              <a:t>‹#›</a:t>
            </a:fld>
            <a:endParaRPr lang="en-US" dirty="0"/>
          </a:p>
        </p:txBody>
      </p:sp>
    </p:spTree>
    <p:extLst>
      <p:ext uri="{BB962C8B-B14F-4D97-AF65-F5344CB8AC3E}">
        <p14:creationId xmlns:p14="http://schemas.microsoft.com/office/powerpoint/2010/main" val="89362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8D215-9E7B-4306-AED6-FF97D4898FFC}" type="datetimeFigureOut">
              <a:rPr lang="en-US" smtClean="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5D0CFA-8BBB-4521-9A46-2FB3DE4A3FD4}" type="slidenum">
              <a:rPr lang="en-US" smtClean="0"/>
              <a:pPr/>
              <a:t>‹#›</a:t>
            </a:fld>
            <a:endParaRPr lang="en-US" dirty="0"/>
          </a:p>
        </p:txBody>
      </p:sp>
    </p:spTree>
    <p:extLst>
      <p:ext uri="{BB962C8B-B14F-4D97-AF65-F5344CB8AC3E}">
        <p14:creationId xmlns:p14="http://schemas.microsoft.com/office/powerpoint/2010/main" val="10106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8D215-9E7B-4306-AED6-FF97D4898FFC}" type="datetimeFigureOut">
              <a:rPr lang="en-US" smtClean="0"/>
              <a:pPr/>
              <a:t>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5D0CFA-8BBB-4521-9A46-2FB3DE4A3FD4}" type="slidenum">
              <a:rPr lang="en-US" smtClean="0"/>
              <a:pPr/>
              <a:t>‹#›</a:t>
            </a:fld>
            <a:endParaRPr lang="en-US" dirty="0"/>
          </a:p>
        </p:txBody>
      </p:sp>
    </p:spTree>
    <p:extLst>
      <p:ext uri="{BB962C8B-B14F-4D97-AF65-F5344CB8AC3E}">
        <p14:creationId xmlns:p14="http://schemas.microsoft.com/office/powerpoint/2010/main" val="216739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8D215-9E7B-4306-AED6-FF97D4898FFC}" type="datetimeFigureOut">
              <a:rPr lang="en-US" smtClean="0"/>
              <a:pPr/>
              <a:t>1/28/2015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D0CFA-8BBB-4521-9A46-2FB3DE4A3FD4}" type="slidenum">
              <a:rPr lang="en-US" smtClean="0"/>
              <a:pPr/>
              <a:t>‹#›</a:t>
            </a:fld>
            <a:endParaRPr lang="en-US" dirty="0"/>
          </a:p>
        </p:txBody>
      </p:sp>
    </p:spTree>
    <p:extLst>
      <p:ext uri="{BB962C8B-B14F-4D97-AF65-F5344CB8AC3E}">
        <p14:creationId xmlns:p14="http://schemas.microsoft.com/office/powerpoint/2010/main" val="2515617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upload.wikimedia.org/wikipedia/commons/8/84/George_WATSON.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http://www.archives.gov/research/african-americans/ww2-pictures/images/african-americans-wwii-00a-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6576"/>
            <a:ext cx="10287000" cy="6858000"/>
          </a:xfrm>
          <a:prstGeom prst="rect">
            <a:avLst/>
          </a:prstGeom>
          <a:noFill/>
          <a:ln>
            <a:noFill/>
          </a:ln>
        </p:spPr>
      </p:pic>
      <p:sp>
        <p:nvSpPr>
          <p:cNvPr id="5" name="Rectangle 4"/>
          <p:cNvSpPr/>
          <p:nvPr/>
        </p:nvSpPr>
        <p:spPr>
          <a:xfrm>
            <a:off x="3810000" y="4114800"/>
            <a:ext cx="5257800" cy="2743200"/>
          </a:xfrm>
          <a:prstGeom prst="rect">
            <a:avLst/>
          </a:prstGeom>
          <a:solidFill>
            <a:schemeClr val="bg2">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3">
                    <a:lumMod val="50000"/>
                  </a:schemeClr>
                </a:solidFill>
                <a:latin typeface="Stencil" pitchFamily="82" charset="0"/>
              </a:rPr>
              <a:t>The role of</a:t>
            </a:r>
          </a:p>
          <a:p>
            <a:pPr algn="ctr"/>
            <a:r>
              <a:rPr lang="en-US" sz="3200" b="1" dirty="0" smtClean="0">
                <a:solidFill>
                  <a:schemeClr val="accent3">
                    <a:lumMod val="50000"/>
                  </a:schemeClr>
                </a:solidFill>
                <a:latin typeface="Stencil" pitchFamily="82" charset="0"/>
              </a:rPr>
              <a:t>African-americans</a:t>
            </a:r>
          </a:p>
          <a:p>
            <a:pPr algn="ctr"/>
            <a:r>
              <a:rPr lang="en-US" sz="3200" b="1" dirty="0" smtClean="0">
                <a:solidFill>
                  <a:schemeClr val="accent3">
                    <a:lumMod val="50000"/>
                  </a:schemeClr>
                </a:solidFill>
                <a:latin typeface="Stencil" pitchFamily="82" charset="0"/>
              </a:rPr>
              <a:t>In the pacific</a:t>
            </a:r>
          </a:p>
          <a:p>
            <a:pPr algn="ctr"/>
            <a:r>
              <a:rPr lang="en-US" sz="3200" b="1" dirty="0" smtClean="0">
                <a:solidFill>
                  <a:schemeClr val="accent3">
                    <a:lumMod val="50000"/>
                  </a:schemeClr>
                </a:solidFill>
                <a:latin typeface="Stencil" pitchFamily="82" charset="0"/>
              </a:rPr>
              <a:t>During world war ii</a:t>
            </a:r>
            <a:endParaRPr lang="en-US" sz="3200" b="1" dirty="0">
              <a:solidFill>
                <a:schemeClr val="accent3">
                  <a:lumMod val="50000"/>
                </a:schemeClr>
              </a:solidFill>
              <a:latin typeface="Stencil" pitchFamily="82" charset="0"/>
            </a:endParaRPr>
          </a:p>
        </p:txBody>
      </p:sp>
      <p:sp>
        <p:nvSpPr>
          <p:cNvPr id="2" name="Rectangle 1"/>
          <p:cNvSpPr/>
          <p:nvPr/>
        </p:nvSpPr>
        <p:spPr>
          <a:xfrm>
            <a:off x="-381000" y="49017"/>
            <a:ext cx="1676400" cy="369332"/>
          </a:xfrm>
          <a:prstGeom prst="rect">
            <a:avLst/>
          </a:prstGeom>
        </p:spPr>
        <p:txBody>
          <a:bodyPr wrap="square">
            <a:spAutoFit/>
          </a:bodyPr>
          <a:lstStyle/>
          <a:p>
            <a:endParaRPr lang="en-US" dirty="0">
              <a:solidFill>
                <a:schemeClr val="accent3">
                  <a:lumMod val="40000"/>
                  <a:lumOff val="60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1824" y="68072"/>
            <a:ext cx="3060351" cy="810976"/>
          </a:xfrm>
          <a:prstGeom prst="rect">
            <a:avLst/>
          </a:prstGeom>
        </p:spPr>
      </p:pic>
    </p:spTree>
    <p:extLst>
      <p:ext uri="{BB962C8B-B14F-4D97-AF65-F5344CB8AC3E}">
        <p14:creationId xmlns:p14="http://schemas.microsoft.com/office/powerpoint/2010/main" val="3538061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1336"/>
            <a:ext cx="9144000" cy="6858000"/>
          </a:xfrm>
          <a:prstGeom prst="rect">
            <a:avLst/>
          </a:prstGeom>
          <a:solidFill>
            <a:schemeClr val="bg2">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p>
        </p:txBody>
      </p:sp>
      <p:sp>
        <p:nvSpPr>
          <p:cNvPr id="2" name="Rectangle 1"/>
          <p:cNvSpPr/>
          <p:nvPr/>
        </p:nvSpPr>
        <p:spPr>
          <a:xfrm>
            <a:off x="3795184" y="228600"/>
            <a:ext cx="1553631" cy="646331"/>
          </a:xfrm>
          <a:prstGeom prst="rect">
            <a:avLst/>
          </a:prstGeom>
        </p:spPr>
        <p:txBody>
          <a:bodyPr wrap="none">
            <a:spAutoFit/>
          </a:bodyPr>
          <a:lstStyle/>
          <a:p>
            <a:pPr algn="ctr"/>
            <a:r>
              <a:rPr lang="en-US" sz="3600" b="1" dirty="0" smtClean="0">
                <a:solidFill>
                  <a:schemeClr val="accent3">
                    <a:lumMod val="50000"/>
                  </a:schemeClr>
                </a:solidFill>
                <a:latin typeface="Stencil" pitchFamily="82" charset="0"/>
              </a:rPr>
              <a:t>Texas</a:t>
            </a:r>
            <a:endParaRPr lang="en-US" sz="3600" b="1" dirty="0">
              <a:solidFill>
                <a:schemeClr val="accent3">
                  <a:lumMod val="50000"/>
                </a:schemeClr>
              </a:solidFill>
              <a:latin typeface="Stencil" pitchFamily="82" charset="0"/>
            </a:endParaRPr>
          </a:p>
        </p:txBody>
      </p:sp>
      <p:sp>
        <p:nvSpPr>
          <p:cNvPr id="5" name="Rectangle 2"/>
          <p:cNvSpPr>
            <a:spLocks noChangeArrowheads="1"/>
          </p:cNvSpPr>
          <p:nvPr/>
        </p:nvSpPr>
        <p:spPr bwMode="auto">
          <a:xfrm>
            <a:off x="609600" y="1942474"/>
            <a:ext cx="80771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chemeClr val="accent3">
                    <a:lumMod val="50000"/>
                  </a:schemeClr>
                </a:solidFill>
                <a:effectLst/>
                <a:ea typeface="Calibri" pitchFamily="34" charset="0"/>
                <a:cs typeface="Times New Roman" pitchFamily="18" charset="0"/>
              </a:rPr>
              <a:t>    </a:t>
            </a:r>
            <a:endParaRPr kumimoji="0" lang="en-US" b="1" i="0" u="none" strike="noStrike" cap="none" normalizeH="0" baseline="0" dirty="0" smtClean="0">
              <a:ln>
                <a:noFill/>
              </a:ln>
              <a:solidFill>
                <a:schemeClr val="accent3">
                  <a:lumMod val="50000"/>
                </a:schemeClr>
              </a:solidFill>
              <a:effectLst/>
            </a:endParaRPr>
          </a:p>
        </p:txBody>
      </p:sp>
      <p:pic>
        <p:nvPicPr>
          <p:cNvPr id="1026" name="Picture 2" descr="http://mjohns074.edublogs.org/files/2012/05/african-americans-wwii-234-2f4l5p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891095"/>
            <a:ext cx="4495800" cy="55409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0" y="2850171"/>
            <a:ext cx="3352800" cy="1200329"/>
          </a:xfrm>
          <a:prstGeom prst="rect">
            <a:avLst/>
          </a:prstGeom>
          <a:noFill/>
        </p:spPr>
        <p:txBody>
          <a:bodyPr wrap="square" rtlCol="0">
            <a:spAutoFit/>
          </a:bodyPr>
          <a:lstStyle/>
          <a:p>
            <a:r>
              <a:rPr lang="en-US" dirty="0" smtClean="0"/>
              <a:t>Admiral Nimitz pins the Navy Cross on Doris Miller.  The Navy Cross is the Navy’s second highest award for bravery.</a:t>
            </a:r>
          </a:p>
        </p:txBody>
      </p:sp>
    </p:spTree>
    <p:extLst>
      <p:ext uri="{BB962C8B-B14F-4D97-AF65-F5344CB8AC3E}">
        <p14:creationId xmlns:p14="http://schemas.microsoft.com/office/powerpoint/2010/main" val="3538061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9" y="0"/>
            <a:ext cx="9144000" cy="6858000"/>
          </a:xfrm>
          <a:prstGeom prst="rect">
            <a:avLst/>
          </a:prstGeom>
          <a:solidFill>
            <a:schemeClr val="bg2">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File:George WATSO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0655" y="457200"/>
            <a:ext cx="3678071" cy="52432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3691" y="5943600"/>
            <a:ext cx="4572000" cy="369332"/>
          </a:xfrm>
          <a:prstGeom prst="rect">
            <a:avLst/>
          </a:prstGeom>
        </p:spPr>
        <p:txBody>
          <a:bodyPr>
            <a:spAutoFit/>
          </a:bodyPr>
          <a:lstStyle/>
          <a:p>
            <a:r>
              <a:rPr lang="en-US" b="1" dirty="0">
                <a:solidFill>
                  <a:schemeClr val="accent3">
                    <a:lumMod val="50000"/>
                  </a:schemeClr>
                </a:solidFill>
              </a:rPr>
              <a:t>George Watson (1915 – March 8, 1943</a:t>
            </a:r>
            <a:r>
              <a:rPr lang="en-US" b="1" dirty="0" smtClean="0">
                <a:solidFill>
                  <a:schemeClr val="accent3">
                    <a:lumMod val="50000"/>
                  </a:schemeClr>
                </a:solidFill>
              </a:rPr>
              <a:t>)</a:t>
            </a:r>
            <a:endParaRPr lang="en-US" b="1" dirty="0">
              <a:solidFill>
                <a:schemeClr val="accent3">
                  <a:lumMod val="50000"/>
                </a:schemeClr>
              </a:solidFill>
              <a:effectLst/>
            </a:endParaRPr>
          </a:p>
        </p:txBody>
      </p:sp>
      <p:sp>
        <p:nvSpPr>
          <p:cNvPr id="3" name="Rectangle 2"/>
          <p:cNvSpPr/>
          <p:nvPr/>
        </p:nvSpPr>
        <p:spPr>
          <a:xfrm>
            <a:off x="555791" y="2201641"/>
            <a:ext cx="1755609" cy="1754326"/>
          </a:xfrm>
          <a:prstGeom prst="rect">
            <a:avLst/>
          </a:prstGeom>
        </p:spPr>
        <p:txBody>
          <a:bodyPr wrap="none">
            <a:spAutoFit/>
          </a:bodyPr>
          <a:lstStyle/>
          <a:p>
            <a:pPr algn="ctr"/>
            <a:r>
              <a:rPr lang="en-US" sz="3600" b="1" dirty="0" smtClean="0">
                <a:solidFill>
                  <a:schemeClr val="accent3">
                    <a:lumMod val="50000"/>
                  </a:schemeClr>
                </a:solidFill>
                <a:latin typeface="Stencil" pitchFamily="82" charset="0"/>
              </a:rPr>
              <a:t>Medal</a:t>
            </a:r>
          </a:p>
          <a:p>
            <a:pPr algn="ctr"/>
            <a:r>
              <a:rPr lang="en-US" sz="3600" b="1" dirty="0" smtClean="0">
                <a:solidFill>
                  <a:schemeClr val="accent3">
                    <a:lumMod val="50000"/>
                  </a:schemeClr>
                </a:solidFill>
                <a:latin typeface="Stencil" pitchFamily="82" charset="0"/>
              </a:rPr>
              <a:t>Of </a:t>
            </a:r>
          </a:p>
          <a:p>
            <a:pPr algn="ctr"/>
            <a:r>
              <a:rPr lang="en-US" sz="3600" b="1" dirty="0" smtClean="0">
                <a:solidFill>
                  <a:schemeClr val="accent3">
                    <a:lumMod val="50000"/>
                  </a:schemeClr>
                </a:solidFill>
                <a:latin typeface="Stencil" pitchFamily="82" charset="0"/>
              </a:rPr>
              <a:t>honor</a:t>
            </a:r>
            <a:endParaRPr lang="en-US" sz="3600" b="1" dirty="0">
              <a:solidFill>
                <a:schemeClr val="accent3">
                  <a:lumMod val="50000"/>
                </a:schemeClr>
              </a:solidFill>
              <a:latin typeface="Stencil" pitchFamily="82" charset="0"/>
            </a:endParaRPr>
          </a:p>
        </p:txBody>
      </p:sp>
      <p:pic>
        <p:nvPicPr>
          <p:cNvPr id="2052" name="Picture 4" descr="http://upload.wikimedia.org/wikipedia/commons/0/0b/US-MOH-19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1692916"/>
            <a:ext cx="1028700"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61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smtClean="0">
                <a:solidFill>
                  <a:schemeClr val="accent3">
                    <a:lumMod val="50000"/>
                  </a:schemeClr>
                </a:solidFill>
                <a:latin typeface="Stencil" pitchFamily="82" charset="0"/>
              </a:rPr>
              <a:t>AFRICAN AMERICAN WOMEN</a:t>
            </a:r>
            <a:endParaRPr lang="en-US" sz="3600" dirty="0">
              <a:solidFill>
                <a:schemeClr val="accent3">
                  <a:lumMod val="50000"/>
                </a:schemeClr>
              </a:solidFill>
              <a:latin typeface="Stencil" pitchFamily="82" charset="0"/>
            </a:endParaRPr>
          </a:p>
        </p:txBody>
      </p:sp>
      <p:pic>
        <p:nvPicPr>
          <p:cNvPr id="5126" name="Picture 6" descr="http://www.archives.gov/research/african-americans/ww2-pictures/images/african-americans-wwii-1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059" y="1449760"/>
            <a:ext cx="3767541" cy="296984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archives.gov/research/african-americans/ww2-pictures/images/african-americans-wwii-1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363098"/>
            <a:ext cx="4540426" cy="30565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2184" y="4814500"/>
            <a:ext cx="4386842" cy="646331"/>
          </a:xfrm>
          <a:prstGeom prst="rect">
            <a:avLst/>
          </a:prstGeom>
          <a:noFill/>
        </p:spPr>
        <p:txBody>
          <a:bodyPr wrap="none" rtlCol="0">
            <a:spAutoFit/>
          </a:bodyPr>
          <a:lstStyle/>
          <a:p>
            <a:r>
              <a:rPr lang="en-US" dirty="0" smtClean="0"/>
              <a:t>Captain D.H. Raney of the Army Nurse Corps </a:t>
            </a:r>
          </a:p>
          <a:p>
            <a:r>
              <a:rPr lang="en-US" dirty="0" smtClean="0"/>
              <a:t>at her desk at a base hospital.</a:t>
            </a:r>
            <a:endParaRPr lang="en-US" dirty="0"/>
          </a:p>
        </p:txBody>
      </p:sp>
      <p:sp>
        <p:nvSpPr>
          <p:cNvPr id="3" name="TextBox 2"/>
          <p:cNvSpPr txBox="1"/>
          <p:nvPr/>
        </p:nvSpPr>
        <p:spPr>
          <a:xfrm>
            <a:off x="5384729" y="4814500"/>
            <a:ext cx="3446200" cy="923330"/>
          </a:xfrm>
          <a:prstGeom prst="rect">
            <a:avLst/>
          </a:prstGeom>
          <a:noFill/>
        </p:spPr>
        <p:txBody>
          <a:bodyPr wrap="none" rtlCol="0">
            <a:spAutoFit/>
          </a:bodyPr>
          <a:lstStyle/>
          <a:p>
            <a:r>
              <a:rPr lang="en-US" dirty="0" smtClean="0"/>
              <a:t>Nurses tend a wounded patient at</a:t>
            </a:r>
          </a:p>
          <a:p>
            <a:r>
              <a:rPr lang="en-US" dirty="0" smtClean="0"/>
              <a:t>a Field Hospital somewhere in the </a:t>
            </a:r>
          </a:p>
          <a:p>
            <a:r>
              <a:rPr lang="en-US" dirty="0" smtClean="0"/>
              <a:t>Pacific.</a:t>
            </a:r>
            <a:endParaRPr lang="en-US" dirty="0"/>
          </a:p>
        </p:txBody>
      </p:sp>
    </p:spTree>
    <p:extLst>
      <p:ext uri="{BB962C8B-B14F-4D97-AF65-F5344CB8AC3E}">
        <p14:creationId xmlns:p14="http://schemas.microsoft.com/office/powerpoint/2010/main" val="3538061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smtClean="0">
                <a:solidFill>
                  <a:schemeClr val="accent3">
                    <a:lumMod val="50000"/>
                  </a:schemeClr>
                </a:solidFill>
                <a:latin typeface="Stencil" pitchFamily="82" charset="0"/>
              </a:rPr>
              <a:t>AFRICAN AMERICAN WOMEN</a:t>
            </a:r>
            <a:endParaRPr lang="en-US" sz="3600" dirty="0">
              <a:solidFill>
                <a:schemeClr val="accent3">
                  <a:lumMod val="50000"/>
                </a:schemeClr>
              </a:solidFill>
              <a:latin typeface="Stencil" pitchFamily="82" charset="0"/>
            </a:endParaRPr>
          </a:p>
        </p:txBody>
      </p:sp>
      <p:pic>
        <p:nvPicPr>
          <p:cNvPr id="5122" name="Picture 2" descr="http://www.history.navy.mil/photos/images/g290000/g2974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231" y="1255104"/>
            <a:ext cx="2910369" cy="377361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archives.gov/research/african-americans/ww2-pictures/images/african-americans-wwii-1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676" y="1255104"/>
            <a:ext cx="4641528" cy="37216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5284" y="5181600"/>
            <a:ext cx="2454262" cy="1200329"/>
          </a:xfrm>
          <a:prstGeom prst="rect">
            <a:avLst/>
          </a:prstGeom>
          <a:noFill/>
        </p:spPr>
        <p:txBody>
          <a:bodyPr wrap="none" rtlCol="0">
            <a:spAutoFit/>
          </a:bodyPr>
          <a:lstStyle/>
          <a:p>
            <a:r>
              <a:rPr lang="en-US" dirty="0" smtClean="0"/>
              <a:t>Lieutenant Junior Grade</a:t>
            </a:r>
          </a:p>
          <a:p>
            <a:r>
              <a:rPr lang="en-US" dirty="0" smtClean="0"/>
              <a:t>Pickens and Ensign Wills</a:t>
            </a:r>
          </a:p>
          <a:p>
            <a:r>
              <a:rPr lang="en-US" dirty="0" smtClean="0"/>
              <a:t>after graduation from a </a:t>
            </a:r>
          </a:p>
          <a:p>
            <a:r>
              <a:rPr lang="en-US" dirty="0" smtClean="0"/>
              <a:t>Navy school.</a:t>
            </a:r>
            <a:endParaRPr lang="en-US" dirty="0"/>
          </a:p>
        </p:txBody>
      </p:sp>
      <p:sp>
        <p:nvSpPr>
          <p:cNvPr id="3" name="TextBox 2"/>
          <p:cNvSpPr txBox="1"/>
          <p:nvPr/>
        </p:nvSpPr>
        <p:spPr>
          <a:xfrm>
            <a:off x="4419600" y="5410200"/>
            <a:ext cx="4187557" cy="646331"/>
          </a:xfrm>
          <a:prstGeom prst="rect">
            <a:avLst/>
          </a:prstGeom>
          <a:noFill/>
        </p:spPr>
        <p:txBody>
          <a:bodyPr wrap="none" rtlCol="0">
            <a:spAutoFit/>
          </a:bodyPr>
          <a:lstStyle/>
          <a:p>
            <a:r>
              <a:rPr lang="en-US" dirty="0" smtClean="0"/>
              <a:t>A Navy Commander swearing in a group of</a:t>
            </a:r>
          </a:p>
          <a:p>
            <a:r>
              <a:rPr lang="en-US" dirty="0" smtClean="0"/>
              <a:t>women who are enlisting in the U.S. Navy.</a:t>
            </a:r>
            <a:endParaRPr lang="en-US" dirty="0"/>
          </a:p>
        </p:txBody>
      </p:sp>
    </p:spTree>
    <p:extLst>
      <p:ext uri="{BB962C8B-B14F-4D97-AF65-F5344CB8AC3E}">
        <p14:creationId xmlns:p14="http://schemas.microsoft.com/office/powerpoint/2010/main" val="3447316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oAutofit/>
          </a:bodyPr>
          <a:lstStyle/>
          <a:p>
            <a:pPr algn="ctr"/>
            <a:r>
              <a:rPr lang="en-US" sz="1600" dirty="0" smtClean="0">
                <a:solidFill>
                  <a:schemeClr val="tx1"/>
                </a:solidFill>
                <a:latin typeface="+mj-lt"/>
              </a:rPr>
              <a:t>                                                                                    </a:t>
            </a:r>
            <a:endParaRPr lang="en-US" sz="1600" dirty="0">
              <a:solidFill>
                <a:schemeClr val="tx1"/>
              </a:solidFill>
              <a:latin typeface="+mj-lt"/>
            </a:endParaRPr>
          </a:p>
        </p:txBody>
      </p:sp>
      <p:sp>
        <p:nvSpPr>
          <p:cNvPr id="2" name="TextBox 1"/>
          <p:cNvSpPr txBox="1"/>
          <p:nvPr/>
        </p:nvSpPr>
        <p:spPr>
          <a:xfrm>
            <a:off x="450273" y="457199"/>
            <a:ext cx="3812309" cy="4524315"/>
          </a:xfrm>
          <a:prstGeom prst="rect">
            <a:avLst/>
          </a:prstGeom>
          <a:noFill/>
        </p:spPr>
        <p:txBody>
          <a:bodyPr wrap="square" rtlCol="0">
            <a:spAutoFit/>
          </a:bodyPr>
          <a:lstStyle/>
          <a:p>
            <a:pPr algn="ctr"/>
            <a:r>
              <a:rPr lang="en-US" sz="3600" b="1" dirty="0" smtClean="0">
                <a:solidFill>
                  <a:schemeClr val="accent3">
                    <a:lumMod val="50000"/>
                  </a:schemeClr>
                </a:solidFill>
                <a:latin typeface="Stencil" pitchFamily="82" charset="0"/>
              </a:rPr>
              <a:t>                               Overview</a:t>
            </a:r>
          </a:p>
          <a:p>
            <a:pPr algn="ctr"/>
            <a:endParaRPr lang="en-US" b="1" dirty="0">
              <a:solidFill>
                <a:schemeClr val="accent3">
                  <a:lumMod val="50000"/>
                </a:schemeClr>
              </a:solidFill>
              <a:latin typeface="Stencil" pitchFamily="82" charset="0"/>
            </a:endParaRPr>
          </a:p>
          <a:p>
            <a:pPr marL="285750" indent="-285750">
              <a:buFont typeface="Arial" pitchFamily="34" charset="0"/>
              <a:buChar char="•"/>
            </a:pPr>
            <a:r>
              <a:rPr lang="en-US" sz="2000" b="1" dirty="0" smtClean="0">
                <a:solidFill>
                  <a:schemeClr val="accent3">
                    <a:lumMod val="50000"/>
                  </a:schemeClr>
                </a:solidFill>
              </a:rPr>
              <a:t>SERVED IN SEGREGATED UNITS AND HAD SEGREGATED FACILITIES </a:t>
            </a:r>
          </a:p>
          <a:p>
            <a:endParaRPr lang="en-US" sz="2000" b="1" dirty="0" smtClean="0">
              <a:solidFill>
                <a:schemeClr val="accent3">
                  <a:lumMod val="50000"/>
                </a:schemeClr>
              </a:solidFill>
            </a:endParaRPr>
          </a:p>
          <a:p>
            <a:pPr marL="285750" indent="-285750">
              <a:buFont typeface="Arial" pitchFamily="34" charset="0"/>
              <a:buChar char="•"/>
            </a:pPr>
            <a:r>
              <a:rPr lang="en-US" sz="2000" b="1" dirty="0" smtClean="0">
                <a:solidFill>
                  <a:schemeClr val="accent3">
                    <a:lumMod val="50000"/>
                  </a:schemeClr>
                </a:solidFill>
              </a:rPr>
              <a:t>1.2 MILLION SERVED DURING WWII</a:t>
            </a:r>
          </a:p>
          <a:p>
            <a:endParaRPr lang="en-US" sz="2000" b="1" dirty="0" smtClean="0">
              <a:solidFill>
                <a:schemeClr val="accent3">
                  <a:lumMod val="50000"/>
                </a:schemeClr>
              </a:solidFill>
            </a:endParaRPr>
          </a:p>
          <a:p>
            <a:pPr marL="285750" indent="-285750">
              <a:buFont typeface="Arial" pitchFamily="34" charset="0"/>
              <a:buChar char="•"/>
            </a:pPr>
            <a:r>
              <a:rPr lang="en-US" sz="2000" b="1" dirty="0" smtClean="0">
                <a:solidFill>
                  <a:schemeClr val="accent3">
                    <a:lumMod val="50000"/>
                  </a:schemeClr>
                </a:solidFill>
              </a:rPr>
              <a:t>MOSTLY SERVED IN SUPPORT AND SERVICE UNITS</a:t>
            </a:r>
          </a:p>
          <a:p>
            <a:endParaRPr lang="en-US" b="1" dirty="0">
              <a:solidFill>
                <a:schemeClr val="accent3">
                  <a:lumMod val="50000"/>
                </a:schemeClr>
              </a:solidFill>
              <a:latin typeface="Stencil" pitchFamily="82" charset="0"/>
            </a:endParaRPr>
          </a:p>
        </p:txBody>
      </p:sp>
      <p:pic>
        <p:nvPicPr>
          <p:cNvPr id="4" name="Picture 2" descr="http://www.archives.gov/research/african-americans/ww2-pictures/images/african-americans-wwii-0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1338" y="294446"/>
            <a:ext cx="3798262" cy="47136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25199" y="5105400"/>
            <a:ext cx="4934556" cy="1077218"/>
          </a:xfrm>
          <a:prstGeom prst="rect">
            <a:avLst/>
          </a:prstGeom>
          <a:noFill/>
        </p:spPr>
        <p:txBody>
          <a:bodyPr wrap="none" rtlCol="0">
            <a:spAutoFit/>
          </a:bodyPr>
          <a:lstStyle/>
          <a:p>
            <a:r>
              <a:rPr lang="en-US" sz="1600" dirty="0" smtClean="0"/>
              <a:t>Staff Sergeant </a:t>
            </a:r>
            <a:r>
              <a:rPr lang="en-US" sz="1600" dirty="0" err="1" smtClean="0"/>
              <a:t>Timberlate</a:t>
            </a:r>
            <a:r>
              <a:rPr lang="en-US" sz="1600" dirty="0" smtClean="0"/>
              <a:t> </a:t>
            </a:r>
            <a:r>
              <a:rPr lang="en-US" sz="1600" dirty="0" err="1" smtClean="0"/>
              <a:t>Kervin</a:t>
            </a:r>
            <a:r>
              <a:rPr lang="en-US" sz="1600" dirty="0" smtClean="0"/>
              <a:t> and Corporal Samuel</a:t>
            </a:r>
          </a:p>
          <a:p>
            <a:r>
              <a:rPr lang="en-US" sz="1600" dirty="0" smtClean="0"/>
              <a:t>J. Love, Sr., the first African-American Marines decorated </a:t>
            </a:r>
          </a:p>
          <a:p>
            <a:r>
              <a:rPr lang="en-US" sz="1600" dirty="0" smtClean="0"/>
              <a:t>by the 2</a:t>
            </a:r>
            <a:r>
              <a:rPr lang="en-US" sz="1600" baseline="30000" dirty="0" smtClean="0"/>
              <a:t>nd</a:t>
            </a:r>
            <a:r>
              <a:rPr lang="en-US" sz="1600" dirty="0" smtClean="0"/>
              <a:t> Marine Division.  They received Purple Hearts</a:t>
            </a:r>
          </a:p>
          <a:p>
            <a:r>
              <a:rPr lang="en-US" sz="1600" dirty="0" smtClean="0"/>
              <a:t>for wounds received on Saipan. </a:t>
            </a:r>
            <a:endParaRPr lang="en-US" sz="1600" dirty="0"/>
          </a:p>
        </p:txBody>
      </p:sp>
    </p:spTree>
    <p:extLst>
      <p:ext uri="{BB962C8B-B14F-4D97-AF65-F5344CB8AC3E}">
        <p14:creationId xmlns:p14="http://schemas.microsoft.com/office/powerpoint/2010/main" val="2998608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3600" b="1" dirty="0" smtClean="0">
                <a:solidFill>
                  <a:schemeClr val="accent3">
                    <a:lumMod val="50000"/>
                  </a:schemeClr>
                </a:solidFill>
                <a:latin typeface="Stencil" pitchFamily="82" charset="0"/>
              </a:rPr>
              <a:t>The navy</a:t>
            </a:r>
            <a:endParaRPr lang="en-US" sz="3600" b="1" dirty="0">
              <a:solidFill>
                <a:schemeClr val="accent3">
                  <a:lumMod val="50000"/>
                </a:schemeClr>
              </a:solidFill>
              <a:latin typeface="Stencil" pitchFamily="82" charset="0"/>
            </a:endParaRPr>
          </a:p>
        </p:txBody>
      </p:sp>
      <p:pic>
        <p:nvPicPr>
          <p:cNvPr id="1026" name="Picture 2" descr="http://www.archives.gov/research/african-americans/ww2-pictures/images/african-americans-wwii-0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1304218"/>
            <a:ext cx="4901599" cy="35725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history.navy.mil/photos/images/h95000/h956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2856" y="1304218"/>
            <a:ext cx="2872862" cy="37249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3247" y="5142407"/>
            <a:ext cx="4319901" cy="646331"/>
          </a:xfrm>
          <a:prstGeom prst="rect">
            <a:avLst/>
          </a:prstGeom>
          <a:noFill/>
        </p:spPr>
        <p:txBody>
          <a:bodyPr wrap="none" rtlCol="0">
            <a:spAutoFit/>
          </a:bodyPr>
          <a:lstStyle/>
          <a:p>
            <a:r>
              <a:rPr lang="en-US" dirty="0" smtClean="0"/>
              <a:t>A gun crew posing for a group photo aboard</a:t>
            </a:r>
          </a:p>
          <a:p>
            <a:r>
              <a:rPr lang="en-US" dirty="0" smtClean="0"/>
              <a:t>their ship.</a:t>
            </a:r>
            <a:endParaRPr lang="en-US" dirty="0"/>
          </a:p>
        </p:txBody>
      </p:sp>
      <p:sp>
        <p:nvSpPr>
          <p:cNvPr id="7" name="TextBox 6"/>
          <p:cNvSpPr txBox="1"/>
          <p:nvPr/>
        </p:nvSpPr>
        <p:spPr>
          <a:xfrm>
            <a:off x="5596458" y="5327073"/>
            <a:ext cx="3105658" cy="923330"/>
          </a:xfrm>
          <a:prstGeom prst="rect">
            <a:avLst/>
          </a:prstGeom>
          <a:noFill/>
        </p:spPr>
        <p:txBody>
          <a:bodyPr wrap="none" rtlCol="0">
            <a:spAutoFit/>
          </a:bodyPr>
          <a:lstStyle/>
          <a:p>
            <a:r>
              <a:rPr lang="en-US" dirty="0" smtClean="0"/>
              <a:t>March 1944, the first thirteen</a:t>
            </a:r>
          </a:p>
          <a:p>
            <a:r>
              <a:rPr lang="en-US" dirty="0" smtClean="0"/>
              <a:t>African-American naval officers</a:t>
            </a:r>
          </a:p>
          <a:p>
            <a:r>
              <a:rPr lang="en-US" dirty="0" smtClean="0"/>
              <a:t>are commissioned.</a:t>
            </a:r>
            <a:endParaRPr lang="en-US" dirty="0"/>
          </a:p>
        </p:txBody>
      </p:sp>
    </p:spTree>
    <p:extLst>
      <p:ext uri="{BB962C8B-B14F-4D97-AF65-F5344CB8AC3E}">
        <p14:creationId xmlns:p14="http://schemas.microsoft.com/office/powerpoint/2010/main" val="3538061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3600" b="1" dirty="0" smtClean="0">
                <a:solidFill>
                  <a:schemeClr val="accent3">
                    <a:lumMod val="50000"/>
                  </a:schemeClr>
                </a:solidFill>
                <a:latin typeface="Stencil" pitchFamily="82" charset="0"/>
              </a:rPr>
              <a:t>The navy</a:t>
            </a:r>
            <a:endParaRPr lang="en-US" sz="3600" b="1" dirty="0">
              <a:solidFill>
                <a:schemeClr val="accent3">
                  <a:lumMod val="50000"/>
                </a:schemeClr>
              </a:solidFill>
              <a:latin typeface="Stencil" pitchFamily="82" charset="0"/>
            </a:endParaRPr>
          </a:p>
        </p:txBody>
      </p:sp>
      <p:pic>
        <p:nvPicPr>
          <p:cNvPr id="2" name="Picture 2" descr="http://www.loc.gov/exhibits/odyssey/archive/08/0810001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805" y="736802"/>
            <a:ext cx="3494795" cy="48450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history.navy.mil/photos/images/h69000/h696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799" y="736802"/>
            <a:ext cx="3800045" cy="48450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53046" y="5826036"/>
            <a:ext cx="1276311" cy="369332"/>
          </a:xfrm>
          <a:prstGeom prst="rect">
            <a:avLst/>
          </a:prstGeom>
          <a:noFill/>
        </p:spPr>
        <p:txBody>
          <a:bodyPr wrap="none" rtlCol="0">
            <a:spAutoFit/>
          </a:bodyPr>
          <a:lstStyle/>
          <a:p>
            <a:r>
              <a:rPr lang="en-US" dirty="0" smtClean="0"/>
              <a:t>Doris Miller</a:t>
            </a:r>
            <a:endParaRPr lang="en-US" dirty="0"/>
          </a:p>
        </p:txBody>
      </p:sp>
      <p:sp>
        <p:nvSpPr>
          <p:cNvPr id="7" name="TextBox 6"/>
          <p:cNvSpPr txBox="1"/>
          <p:nvPr/>
        </p:nvSpPr>
        <p:spPr>
          <a:xfrm>
            <a:off x="5694377" y="5826036"/>
            <a:ext cx="2164888" cy="369332"/>
          </a:xfrm>
          <a:prstGeom prst="rect">
            <a:avLst/>
          </a:prstGeom>
          <a:noFill/>
        </p:spPr>
        <p:txBody>
          <a:bodyPr wrap="none" rtlCol="0">
            <a:spAutoFit/>
          </a:bodyPr>
          <a:lstStyle/>
          <a:p>
            <a:r>
              <a:rPr lang="en-US" dirty="0" smtClean="0"/>
              <a:t>Leonard Roy Harmon</a:t>
            </a:r>
            <a:endParaRPr lang="en-US" dirty="0"/>
          </a:p>
        </p:txBody>
      </p:sp>
    </p:spTree>
    <p:extLst>
      <p:ext uri="{BB962C8B-B14F-4D97-AF65-F5344CB8AC3E}">
        <p14:creationId xmlns:p14="http://schemas.microsoft.com/office/powerpoint/2010/main" val="2267052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3600" b="1" dirty="0" smtClean="0">
                <a:solidFill>
                  <a:schemeClr val="accent3">
                    <a:lumMod val="50000"/>
                  </a:schemeClr>
                </a:solidFill>
                <a:latin typeface="Stencil" pitchFamily="82" charset="0"/>
              </a:rPr>
              <a:t>The navy</a:t>
            </a:r>
            <a:endParaRPr lang="en-US" sz="3600" b="1" dirty="0">
              <a:solidFill>
                <a:schemeClr val="accent3">
                  <a:lumMod val="50000"/>
                </a:schemeClr>
              </a:solidFill>
              <a:latin typeface="Stencil" pitchFamily="82" charset="0"/>
            </a:endParaRPr>
          </a:p>
        </p:txBody>
      </p:sp>
      <p:pic>
        <p:nvPicPr>
          <p:cNvPr id="1028" name="Picture 4" descr="http://www.archives.gov/research/african-americans/ww2-pictures/images/african-americans-wwii-0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425" y="946666"/>
            <a:ext cx="3058310" cy="2482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rchives.gov/research/african-americans/ww2-pictures/images/african-americans-wwii-07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2063" y="946666"/>
            <a:ext cx="2907581" cy="36253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rchives.gov/research/african-americans/ww2-pictures/images/african-americans-wwii-0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921222"/>
            <a:ext cx="3283935" cy="24683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8735" y="1726168"/>
            <a:ext cx="2053126" cy="923330"/>
          </a:xfrm>
          <a:prstGeom prst="rect">
            <a:avLst/>
          </a:prstGeom>
          <a:noFill/>
        </p:spPr>
        <p:txBody>
          <a:bodyPr wrap="none" rtlCol="0">
            <a:spAutoFit/>
          </a:bodyPr>
          <a:lstStyle/>
          <a:p>
            <a:r>
              <a:rPr lang="en-US" dirty="0" smtClean="0"/>
              <a:t>Storing ammunition</a:t>
            </a:r>
          </a:p>
          <a:p>
            <a:r>
              <a:rPr lang="en-US" dirty="0" smtClean="0"/>
              <a:t>at a naval supply </a:t>
            </a:r>
          </a:p>
          <a:p>
            <a:r>
              <a:rPr lang="en-US" dirty="0"/>
              <a:t>p</a:t>
            </a:r>
            <a:r>
              <a:rPr lang="en-US" dirty="0" smtClean="0"/>
              <a:t>oint.</a:t>
            </a:r>
            <a:endParaRPr lang="en-US" dirty="0"/>
          </a:p>
        </p:txBody>
      </p:sp>
      <p:sp>
        <p:nvSpPr>
          <p:cNvPr id="5" name="TextBox 4"/>
          <p:cNvSpPr txBox="1"/>
          <p:nvPr/>
        </p:nvSpPr>
        <p:spPr>
          <a:xfrm>
            <a:off x="3733800" y="4555256"/>
            <a:ext cx="1680268" cy="1200329"/>
          </a:xfrm>
          <a:prstGeom prst="rect">
            <a:avLst/>
          </a:prstGeom>
          <a:noFill/>
        </p:spPr>
        <p:txBody>
          <a:bodyPr wrap="none" rtlCol="0">
            <a:spAutoFit/>
          </a:bodyPr>
          <a:lstStyle/>
          <a:p>
            <a:r>
              <a:rPr lang="en-US" dirty="0" smtClean="0"/>
              <a:t>Taking a break</a:t>
            </a:r>
          </a:p>
          <a:p>
            <a:r>
              <a:rPr lang="en-US" dirty="0" smtClean="0"/>
              <a:t>while unloading</a:t>
            </a:r>
          </a:p>
          <a:p>
            <a:r>
              <a:rPr lang="en-US" dirty="0"/>
              <a:t>s</a:t>
            </a:r>
            <a:r>
              <a:rPr lang="en-US" dirty="0" smtClean="0"/>
              <a:t>upplies on a</a:t>
            </a:r>
          </a:p>
          <a:p>
            <a:r>
              <a:rPr lang="en-US" dirty="0"/>
              <a:t>b</a:t>
            </a:r>
            <a:r>
              <a:rPr lang="en-US" dirty="0" smtClean="0"/>
              <a:t>each.</a:t>
            </a:r>
            <a:endParaRPr lang="en-US" dirty="0"/>
          </a:p>
        </p:txBody>
      </p:sp>
      <p:sp>
        <p:nvSpPr>
          <p:cNvPr id="6" name="TextBox 5"/>
          <p:cNvSpPr txBox="1"/>
          <p:nvPr/>
        </p:nvSpPr>
        <p:spPr>
          <a:xfrm>
            <a:off x="6136501" y="4832254"/>
            <a:ext cx="2518703" cy="646331"/>
          </a:xfrm>
          <a:prstGeom prst="rect">
            <a:avLst/>
          </a:prstGeom>
          <a:noFill/>
        </p:spPr>
        <p:txBody>
          <a:bodyPr wrap="none" rtlCol="0">
            <a:spAutoFit/>
          </a:bodyPr>
          <a:lstStyle/>
          <a:p>
            <a:r>
              <a:rPr lang="en-US" dirty="0" smtClean="0"/>
              <a:t>Building a storage facility</a:t>
            </a:r>
          </a:p>
          <a:p>
            <a:r>
              <a:rPr lang="en-US" dirty="0" smtClean="0"/>
              <a:t>at a rear base.</a:t>
            </a:r>
            <a:endParaRPr lang="en-US" dirty="0"/>
          </a:p>
        </p:txBody>
      </p:sp>
    </p:spTree>
    <p:extLst>
      <p:ext uri="{BB962C8B-B14F-4D97-AF65-F5344CB8AC3E}">
        <p14:creationId xmlns:p14="http://schemas.microsoft.com/office/powerpoint/2010/main" val="3059905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351151" y="228600"/>
            <a:ext cx="2441695" cy="646331"/>
          </a:xfrm>
          <a:prstGeom prst="rect">
            <a:avLst/>
          </a:prstGeom>
        </p:spPr>
        <p:txBody>
          <a:bodyPr wrap="none">
            <a:spAutoFit/>
          </a:bodyPr>
          <a:lstStyle/>
          <a:p>
            <a:pPr algn="ctr"/>
            <a:r>
              <a:rPr lang="en-US" sz="3600" b="1" dirty="0">
                <a:solidFill>
                  <a:schemeClr val="accent3">
                    <a:lumMod val="50000"/>
                  </a:schemeClr>
                </a:solidFill>
                <a:latin typeface="Stencil" pitchFamily="82" charset="0"/>
              </a:rPr>
              <a:t>The </a:t>
            </a:r>
            <a:r>
              <a:rPr lang="en-US" sz="3600" b="1" dirty="0" smtClean="0">
                <a:solidFill>
                  <a:schemeClr val="accent3">
                    <a:lumMod val="50000"/>
                  </a:schemeClr>
                </a:solidFill>
                <a:latin typeface="Stencil" pitchFamily="82" charset="0"/>
              </a:rPr>
              <a:t>army</a:t>
            </a:r>
            <a:endParaRPr lang="en-US" sz="3600" b="1" dirty="0">
              <a:solidFill>
                <a:schemeClr val="accent3">
                  <a:lumMod val="50000"/>
                </a:schemeClr>
              </a:solidFill>
              <a:latin typeface="Stencil" pitchFamily="82" charset="0"/>
            </a:endParaRPr>
          </a:p>
        </p:txBody>
      </p:sp>
      <p:pic>
        <p:nvPicPr>
          <p:cNvPr id="13" name="Picture 2" descr="http://www.archives.gov/research/african-americans/ww2-pictures/images/african-americans-wwii-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76" y="1295401"/>
            <a:ext cx="3985786" cy="31670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ww.archives.gov/research/african-americans/ww2-pictures/images/african-americans-wwii-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1375" y="1295400"/>
            <a:ext cx="4105598" cy="3167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251" y="4953000"/>
            <a:ext cx="3205236" cy="923330"/>
          </a:xfrm>
          <a:prstGeom prst="rect">
            <a:avLst/>
          </a:prstGeom>
          <a:noFill/>
        </p:spPr>
        <p:txBody>
          <a:bodyPr wrap="none" rtlCol="0">
            <a:spAutoFit/>
          </a:bodyPr>
          <a:lstStyle/>
          <a:p>
            <a:r>
              <a:rPr lang="en-US" dirty="0" smtClean="0"/>
              <a:t>An engineer unit on Attu, in the </a:t>
            </a:r>
          </a:p>
          <a:p>
            <a:r>
              <a:rPr lang="en-US" dirty="0" smtClean="0"/>
              <a:t>Aleutian Islands, takes a break</a:t>
            </a:r>
          </a:p>
          <a:p>
            <a:r>
              <a:rPr lang="en-US" dirty="0" smtClean="0"/>
              <a:t>for chow.</a:t>
            </a:r>
            <a:endParaRPr lang="en-US" dirty="0"/>
          </a:p>
        </p:txBody>
      </p:sp>
      <p:sp>
        <p:nvSpPr>
          <p:cNvPr id="6" name="TextBox 5"/>
          <p:cNvSpPr txBox="1"/>
          <p:nvPr/>
        </p:nvSpPr>
        <p:spPr>
          <a:xfrm>
            <a:off x="4961346" y="4876800"/>
            <a:ext cx="3565656" cy="1477328"/>
          </a:xfrm>
          <a:prstGeom prst="rect">
            <a:avLst/>
          </a:prstGeom>
          <a:noFill/>
        </p:spPr>
        <p:txBody>
          <a:bodyPr wrap="none" rtlCol="0">
            <a:spAutoFit/>
          </a:bodyPr>
          <a:lstStyle/>
          <a:p>
            <a:r>
              <a:rPr lang="en-US" dirty="0" smtClean="0"/>
              <a:t>An American soldier and a Chinese</a:t>
            </a:r>
          </a:p>
          <a:p>
            <a:r>
              <a:rPr lang="en-US" dirty="0" smtClean="0"/>
              <a:t>soldier mount each others flag on</a:t>
            </a:r>
          </a:p>
          <a:p>
            <a:r>
              <a:rPr lang="en-US" dirty="0"/>
              <a:t>t</a:t>
            </a:r>
            <a:r>
              <a:rPr lang="en-US" dirty="0" smtClean="0"/>
              <a:t>he lead truck of the first convoy</a:t>
            </a:r>
          </a:p>
          <a:p>
            <a:r>
              <a:rPr lang="en-US" dirty="0"/>
              <a:t>t</a:t>
            </a:r>
            <a:r>
              <a:rPr lang="en-US" dirty="0" smtClean="0"/>
              <a:t>o travel the </a:t>
            </a:r>
            <a:r>
              <a:rPr lang="en-US" dirty="0" err="1" smtClean="0"/>
              <a:t>Ledo</a:t>
            </a:r>
            <a:r>
              <a:rPr lang="en-US" dirty="0" smtClean="0"/>
              <a:t> Road from Burma</a:t>
            </a:r>
          </a:p>
          <a:p>
            <a:r>
              <a:rPr lang="en-US" dirty="0"/>
              <a:t>t</a:t>
            </a:r>
            <a:r>
              <a:rPr lang="en-US" dirty="0" smtClean="0"/>
              <a:t>o China.</a:t>
            </a:r>
            <a:endParaRPr lang="en-US" dirty="0"/>
          </a:p>
        </p:txBody>
      </p:sp>
    </p:spTree>
    <p:extLst>
      <p:ext uri="{BB962C8B-B14F-4D97-AF65-F5344CB8AC3E}">
        <p14:creationId xmlns:p14="http://schemas.microsoft.com/office/powerpoint/2010/main" val="3939540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http://www.archives.gov/research/african-americans/ww2-pictures/images/african-americans-wwii-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37625"/>
            <a:ext cx="3585554" cy="29252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archives.gov/research/african-americans/ww2-pictures/images/african-americans-wwii-0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2090093"/>
            <a:ext cx="4203062" cy="32203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16571" y="228600"/>
            <a:ext cx="6910866" cy="1754326"/>
          </a:xfrm>
          <a:prstGeom prst="rect">
            <a:avLst/>
          </a:prstGeom>
        </p:spPr>
        <p:txBody>
          <a:bodyPr wrap="none">
            <a:spAutoFit/>
          </a:bodyPr>
          <a:lstStyle/>
          <a:p>
            <a:pPr algn="ctr"/>
            <a:r>
              <a:rPr lang="en-US" sz="3600" b="1" dirty="0">
                <a:solidFill>
                  <a:schemeClr val="accent3">
                    <a:lumMod val="50000"/>
                  </a:schemeClr>
                </a:solidFill>
                <a:latin typeface="Stencil" pitchFamily="82" charset="0"/>
              </a:rPr>
              <a:t>The </a:t>
            </a:r>
            <a:r>
              <a:rPr lang="en-US" sz="3600" b="1" dirty="0" smtClean="0">
                <a:solidFill>
                  <a:schemeClr val="accent3">
                    <a:lumMod val="50000"/>
                  </a:schemeClr>
                </a:solidFill>
                <a:latin typeface="Stencil" pitchFamily="82" charset="0"/>
              </a:rPr>
              <a:t>army </a:t>
            </a:r>
          </a:p>
          <a:p>
            <a:pPr algn="ctr"/>
            <a:r>
              <a:rPr lang="en-US" sz="3600" b="1" dirty="0" smtClean="0">
                <a:solidFill>
                  <a:schemeClr val="accent3">
                    <a:lumMod val="50000"/>
                  </a:schemeClr>
                </a:solidFill>
                <a:latin typeface="Stencil" pitchFamily="82" charset="0"/>
              </a:rPr>
              <a:t>AFRICAN AMERICAN</a:t>
            </a:r>
          </a:p>
          <a:p>
            <a:pPr algn="ctr"/>
            <a:r>
              <a:rPr lang="en-US" sz="3600" b="1" dirty="0" smtClean="0">
                <a:solidFill>
                  <a:schemeClr val="accent3">
                    <a:lumMod val="50000"/>
                  </a:schemeClr>
                </a:solidFill>
                <a:latin typeface="Stencil" pitchFamily="82" charset="0"/>
              </a:rPr>
              <a:t>COMBAT UNITS IN THE PACIFIC</a:t>
            </a:r>
            <a:endParaRPr lang="en-US" sz="3600" b="1" dirty="0">
              <a:solidFill>
                <a:schemeClr val="accent3">
                  <a:lumMod val="50000"/>
                </a:schemeClr>
              </a:solidFill>
              <a:latin typeface="Stencil" pitchFamily="82" charset="0"/>
            </a:endParaRPr>
          </a:p>
        </p:txBody>
      </p:sp>
      <p:sp>
        <p:nvSpPr>
          <p:cNvPr id="4" name="TextBox 3"/>
          <p:cNvSpPr txBox="1"/>
          <p:nvPr/>
        </p:nvSpPr>
        <p:spPr>
          <a:xfrm>
            <a:off x="198621" y="5562600"/>
            <a:ext cx="3950312" cy="923330"/>
          </a:xfrm>
          <a:prstGeom prst="rect">
            <a:avLst/>
          </a:prstGeom>
          <a:noFill/>
        </p:spPr>
        <p:txBody>
          <a:bodyPr wrap="none" rtlCol="0">
            <a:spAutoFit/>
          </a:bodyPr>
          <a:lstStyle/>
          <a:p>
            <a:r>
              <a:rPr lang="en-US" dirty="0" smtClean="0"/>
              <a:t>At the headquarters of an anti-aircraft</a:t>
            </a:r>
          </a:p>
          <a:p>
            <a:r>
              <a:rPr lang="en-US" dirty="0" smtClean="0"/>
              <a:t>battalion, plans are made for the </a:t>
            </a:r>
          </a:p>
          <a:p>
            <a:r>
              <a:rPr lang="en-US" dirty="0"/>
              <a:t>f</a:t>
            </a:r>
            <a:r>
              <a:rPr lang="en-US" dirty="0" smtClean="0"/>
              <a:t>uture deployment of the gun batteries.</a:t>
            </a:r>
            <a:endParaRPr lang="en-US" dirty="0"/>
          </a:p>
        </p:txBody>
      </p:sp>
      <p:sp>
        <p:nvSpPr>
          <p:cNvPr id="6" name="TextBox 5"/>
          <p:cNvSpPr txBox="1"/>
          <p:nvPr/>
        </p:nvSpPr>
        <p:spPr>
          <a:xfrm>
            <a:off x="4454693" y="5424100"/>
            <a:ext cx="4285276" cy="1200329"/>
          </a:xfrm>
          <a:prstGeom prst="rect">
            <a:avLst/>
          </a:prstGeom>
          <a:noFill/>
        </p:spPr>
        <p:txBody>
          <a:bodyPr wrap="none" rtlCol="0">
            <a:spAutoFit/>
          </a:bodyPr>
          <a:lstStyle/>
          <a:p>
            <a:r>
              <a:rPr lang="en-US" dirty="0" smtClean="0"/>
              <a:t>Troops from the 24</a:t>
            </a:r>
            <a:r>
              <a:rPr lang="en-US" baseline="30000" dirty="0" smtClean="0"/>
              <a:t>th</a:t>
            </a:r>
            <a:r>
              <a:rPr lang="en-US" dirty="0" smtClean="0"/>
              <a:t> Infantry Regiment</a:t>
            </a:r>
          </a:p>
          <a:p>
            <a:r>
              <a:rPr lang="en-US" dirty="0" smtClean="0"/>
              <a:t>supported by a Sherman tank move </a:t>
            </a:r>
          </a:p>
          <a:p>
            <a:r>
              <a:rPr lang="en-US" dirty="0"/>
              <a:t>t</a:t>
            </a:r>
            <a:r>
              <a:rPr lang="en-US" dirty="0" smtClean="0"/>
              <a:t>owards Japanese positions on the island of</a:t>
            </a:r>
          </a:p>
          <a:p>
            <a:r>
              <a:rPr lang="en-US" dirty="0" smtClean="0"/>
              <a:t>Bougainville.</a:t>
            </a:r>
            <a:endParaRPr lang="en-US" dirty="0"/>
          </a:p>
        </p:txBody>
      </p:sp>
    </p:spTree>
    <p:extLst>
      <p:ext uri="{BB962C8B-B14F-4D97-AF65-F5344CB8AC3E}">
        <p14:creationId xmlns:p14="http://schemas.microsoft.com/office/powerpoint/2010/main" val="3538061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80" name="Picture 8" descr="http://www.archives.gov/research/african-americans/ww2-pictures/images/african-americans-wwii-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84" y="1219200"/>
            <a:ext cx="3991396" cy="29747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archives.gov/research/african-americans/ww2-pictures/images/african-americans-wwii-1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9200"/>
            <a:ext cx="3867602" cy="29747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82982" y="292530"/>
            <a:ext cx="3474029" cy="646331"/>
          </a:xfrm>
          <a:prstGeom prst="rect">
            <a:avLst/>
          </a:prstGeom>
        </p:spPr>
        <p:txBody>
          <a:bodyPr wrap="none">
            <a:spAutoFit/>
          </a:bodyPr>
          <a:lstStyle/>
          <a:p>
            <a:pPr algn="ctr"/>
            <a:r>
              <a:rPr lang="en-US" sz="3600" b="1" dirty="0" smtClean="0">
                <a:solidFill>
                  <a:schemeClr val="accent3">
                    <a:lumMod val="50000"/>
                  </a:schemeClr>
                </a:solidFill>
                <a:latin typeface="Stencil" pitchFamily="82" charset="0"/>
              </a:rPr>
              <a:t>Marine corps</a:t>
            </a:r>
            <a:endParaRPr lang="en-US" sz="3600" b="1" dirty="0">
              <a:solidFill>
                <a:schemeClr val="accent3">
                  <a:lumMod val="50000"/>
                </a:schemeClr>
              </a:solidFill>
              <a:latin typeface="Stencil" pitchFamily="82" charset="0"/>
            </a:endParaRPr>
          </a:p>
        </p:txBody>
      </p:sp>
      <p:sp>
        <p:nvSpPr>
          <p:cNvPr id="5" name="TextBox 4"/>
          <p:cNvSpPr txBox="1"/>
          <p:nvPr/>
        </p:nvSpPr>
        <p:spPr>
          <a:xfrm>
            <a:off x="650685" y="4515439"/>
            <a:ext cx="3664593" cy="923330"/>
          </a:xfrm>
          <a:prstGeom prst="rect">
            <a:avLst/>
          </a:prstGeom>
          <a:noFill/>
        </p:spPr>
        <p:txBody>
          <a:bodyPr wrap="none" rtlCol="0">
            <a:spAutoFit/>
          </a:bodyPr>
          <a:lstStyle/>
          <a:p>
            <a:r>
              <a:rPr lang="en-US" dirty="0" smtClean="0"/>
              <a:t>A gun crew from one of the Defense</a:t>
            </a:r>
          </a:p>
          <a:p>
            <a:r>
              <a:rPr lang="en-US" dirty="0" smtClean="0"/>
              <a:t>Battalions poses with their gun on an</a:t>
            </a:r>
          </a:p>
          <a:p>
            <a:r>
              <a:rPr lang="en-US" dirty="0" smtClean="0"/>
              <a:t>island in the Pacific.</a:t>
            </a:r>
            <a:endParaRPr lang="en-US" dirty="0"/>
          </a:p>
        </p:txBody>
      </p:sp>
      <p:sp>
        <p:nvSpPr>
          <p:cNvPr id="6" name="TextBox 5"/>
          <p:cNvSpPr txBox="1"/>
          <p:nvPr/>
        </p:nvSpPr>
        <p:spPr>
          <a:xfrm>
            <a:off x="4789342" y="4495800"/>
            <a:ext cx="4042517" cy="923330"/>
          </a:xfrm>
          <a:prstGeom prst="rect">
            <a:avLst/>
          </a:prstGeom>
          <a:noFill/>
        </p:spPr>
        <p:txBody>
          <a:bodyPr wrap="none" rtlCol="0">
            <a:spAutoFit/>
          </a:bodyPr>
          <a:lstStyle/>
          <a:p>
            <a:r>
              <a:rPr lang="en-US" dirty="0" smtClean="0"/>
              <a:t>Marines from an Ammunition Company</a:t>
            </a:r>
          </a:p>
          <a:p>
            <a:r>
              <a:rPr lang="en-US" dirty="0" smtClean="0"/>
              <a:t>help evacuate a wounded Marine on Iwo</a:t>
            </a:r>
          </a:p>
          <a:p>
            <a:r>
              <a:rPr lang="en-US" dirty="0" smtClean="0"/>
              <a:t>Jima.</a:t>
            </a:r>
            <a:endParaRPr lang="en-US" dirty="0"/>
          </a:p>
        </p:txBody>
      </p:sp>
    </p:spTree>
    <p:extLst>
      <p:ext uri="{BB962C8B-B14F-4D97-AF65-F5344CB8AC3E}">
        <p14:creationId xmlns:p14="http://schemas.microsoft.com/office/powerpoint/2010/main" val="3538061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http://www.archives.gov/research/african-americans/ww2-pictures/images/african-americans-wwii-1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63" y="1295400"/>
            <a:ext cx="309028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rchives.gov/research/african-americans/ww2-pictures/images/african-americans-wwii-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5742" y="1295400"/>
            <a:ext cx="4593908"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12940" y="316468"/>
            <a:ext cx="3188694" cy="646331"/>
          </a:xfrm>
          <a:prstGeom prst="rect">
            <a:avLst/>
          </a:prstGeom>
        </p:spPr>
        <p:txBody>
          <a:bodyPr wrap="none">
            <a:spAutoFit/>
          </a:bodyPr>
          <a:lstStyle/>
          <a:p>
            <a:pPr algn="ctr"/>
            <a:r>
              <a:rPr lang="en-US" sz="3600" b="1" dirty="0" smtClean="0">
                <a:solidFill>
                  <a:schemeClr val="accent3">
                    <a:lumMod val="50000"/>
                  </a:schemeClr>
                </a:solidFill>
                <a:latin typeface="Stencil" pitchFamily="82" charset="0"/>
              </a:rPr>
              <a:t>coAsT GUARD</a:t>
            </a:r>
            <a:endParaRPr lang="en-US" sz="3600" b="1" dirty="0">
              <a:solidFill>
                <a:schemeClr val="accent3">
                  <a:lumMod val="50000"/>
                </a:schemeClr>
              </a:solidFill>
              <a:latin typeface="Stencil" pitchFamily="82" charset="0"/>
            </a:endParaRPr>
          </a:p>
        </p:txBody>
      </p:sp>
      <p:sp>
        <p:nvSpPr>
          <p:cNvPr id="5" name="TextBox 4"/>
          <p:cNvSpPr txBox="1"/>
          <p:nvPr/>
        </p:nvSpPr>
        <p:spPr>
          <a:xfrm>
            <a:off x="455228" y="5257799"/>
            <a:ext cx="3282950" cy="646331"/>
          </a:xfrm>
          <a:prstGeom prst="rect">
            <a:avLst/>
          </a:prstGeom>
          <a:noFill/>
        </p:spPr>
        <p:txBody>
          <a:bodyPr wrap="none" rtlCol="0">
            <a:spAutoFit/>
          </a:bodyPr>
          <a:lstStyle/>
          <a:p>
            <a:r>
              <a:rPr lang="en-US" dirty="0" smtClean="0"/>
              <a:t>A young Coastguardsman aboard</a:t>
            </a:r>
          </a:p>
          <a:p>
            <a:r>
              <a:rPr lang="en-US" dirty="0" smtClean="0"/>
              <a:t>his ship.</a:t>
            </a:r>
            <a:endParaRPr lang="en-US" dirty="0"/>
          </a:p>
        </p:txBody>
      </p:sp>
      <p:sp>
        <p:nvSpPr>
          <p:cNvPr id="6" name="TextBox 5"/>
          <p:cNvSpPr txBox="1"/>
          <p:nvPr/>
        </p:nvSpPr>
        <p:spPr>
          <a:xfrm>
            <a:off x="3954288" y="5257800"/>
            <a:ext cx="4756815" cy="646331"/>
          </a:xfrm>
          <a:prstGeom prst="rect">
            <a:avLst/>
          </a:prstGeom>
          <a:noFill/>
        </p:spPr>
        <p:txBody>
          <a:bodyPr wrap="none" rtlCol="0">
            <a:spAutoFit/>
          </a:bodyPr>
          <a:lstStyle/>
          <a:p>
            <a:r>
              <a:rPr lang="en-US" dirty="0" smtClean="0"/>
              <a:t>A gun crew loading their 20mm cannon aboard a</a:t>
            </a:r>
          </a:p>
          <a:p>
            <a:r>
              <a:rPr lang="en-US" dirty="0" smtClean="0"/>
              <a:t>Coast Guard frigate in the Southwest Pacific.  </a:t>
            </a:r>
            <a:endParaRPr lang="en-US" dirty="0"/>
          </a:p>
        </p:txBody>
      </p:sp>
    </p:spTree>
    <p:extLst>
      <p:ext uri="{BB962C8B-B14F-4D97-AF65-F5344CB8AC3E}">
        <p14:creationId xmlns:p14="http://schemas.microsoft.com/office/powerpoint/2010/main" val="3538061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1306</Words>
  <Application>Microsoft Office PowerPoint</Application>
  <PresentationFormat>On-screen Show (4:3)</PresentationFormat>
  <Paragraphs>113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Museum Of The Pacific War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D. Koone</dc:creator>
  <cp:lastModifiedBy>Rich Koone</cp:lastModifiedBy>
  <cp:revision>57</cp:revision>
  <dcterms:created xsi:type="dcterms:W3CDTF">2012-05-10T19:05:50Z</dcterms:created>
  <dcterms:modified xsi:type="dcterms:W3CDTF">2015-01-28T22:03:35Z</dcterms:modified>
</cp:coreProperties>
</file>