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0" r:id="rId4"/>
    <p:sldId id="261" r:id="rId5"/>
    <p:sldId id="262" r:id="rId6"/>
    <p:sldId id="263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492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EC2BF-807F-424A-9BFB-D7B0CC6ECBF4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75C071-67E5-4182-A5E0-8A050260F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20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1937, retired Captain Claire Chennault accepted an offer from Madame Chiang Kai-shek to conduct a survey of the Chinese Air Force.  </a:t>
            </a:r>
          </a:p>
          <a:p>
            <a:r>
              <a:rPr lang="en-US" dirty="0" smtClean="0"/>
              <a:t>In early 1941, with the approval of President Roosevelt, Chennault began recruiting US military flyers for </a:t>
            </a:r>
            <a:r>
              <a:rPr lang="en-US" dirty="0" smtClean="0"/>
              <a:t>the American </a:t>
            </a:r>
            <a:r>
              <a:rPr lang="en-US" dirty="0" smtClean="0"/>
              <a:t>Volunteer Group (AVG), which would later be nicknamed “The Flying Tigers”.</a:t>
            </a:r>
          </a:p>
          <a:p>
            <a:r>
              <a:rPr lang="en-US" dirty="0" smtClean="0"/>
              <a:t>Personnel and aircraft were assembled in Burma and began</a:t>
            </a:r>
            <a:r>
              <a:rPr lang="en-US" baseline="0" dirty="0" smtClean="0"/>
              <a:t> </a:t>
            </a:r>
            <a:r>
              <a:rPr lang="en-US" dirty="0" smtClean="0"/>
              <a:t>training.</a:t>
            </a:r>
          </a:p>
          <a:p>
            <a:r>
              <a:rPr lang="en-US" dirty="0" smtClean="0"/>
              <a:t>Their first combat was on 20 December 1941 over Rangoon.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75C071-67E5-4182-A5E0-8A050260F5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9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AVG was in action for only 7  months: Dec 41-Jul 42.</a:t>
            </a:r>
          </a:p>
          <a:p>
            <a:r>
              <a:rPr lang="en-US" dirty="0" smtClean="0"/>
              <a:t>Using tactics that Chennault learned from his four years in  China, they were nearly unbeatable, officially </a:t>
            </a:r>
            <a:r>
              <a:rPr lang="en-US" dirty="0" smtClean="0"/>
              <a:t>shooting</a:t>
            </a:r>
            <a:r>
              <a:rPr lang="en-US" baseline="0" dirty="0" smtClean="0"/>
              <a:t> </a:t>
            </a:r>
            <a:r>
              <a:rPr lang="en-US" dirty="0" smtClean="0"/>
              <a:t>down </a:t>
            </a:r>
            <a:r>
              <a:rPr lang="en-US" dirty="0" smtClean="0"/>
              <a:t>300 Japanese planes while only losing 14 of their </a:t>
            </a:r>
            <a:r>
              <a:rPr lang="en-US" dirty="0" smtClean="0"/>
              <a:t>pilots.</a:t>
            </a:r>
            <a:r>
              <a:rPr lang="en-US" baseline="0" dirty="0" smtClean="0"/>
              <a:t>  </a:t>
            </a:r>
            <a:r>
              <a:rPr lang="en-US" dirty="0" smtClean="0"/>
              <a:t>During </a:t>
            </a:r>
            <a:r>
              <a:rPr lang="en-US" dirty="0" smtClean="0"/>
              <a:t>a time of terrible Allied losses around the world, they became famous as a result of their successes.</a:t>
            </a:r>
          </a:p>
          <a:p>
            <a:r>
              <a:rPr lang="en-US" dirty="0" smtClean="0"/>
              <a:t>The shark’s teeth painted on the front of their planes is still one of the most recognized aircraft markings today. </a:t>
            </a:r>
          </a:p>
          <a:p>
            <a:r>
              <a:rPr lang="en-US" dirty="0" smtClean="0"/>
              <a:t>In July 1942 the AVG was incorporated into the USAAF as the 23rd Fighter </a:t>
            </a:r>
            <a:r>
              <a:rPr lang="en-US" smtClean="0"/>
              <a:t>Group.</a:t>
            </a:r>
            <a:r>
              <a:rPr lang="en-US" baseline="0" smtClean="0"/>
              <a:t>  </a:t>
            </a:r>
            <a:r>
              <a:rPr lang="en-US" smtClean="0"/>
              <a:t>General </a:t>
            </a:r>
            <a:r>
              <a:rPr lang="en-US" dirty="0" smtClean="0"/>
              <a:t>Chennault became the commander of the US 14th Air</a:t>
            </a:r>
            <a:r>
              <a:rPr lang="en-US" baseline="0" dirty="0" smtClean="0"/>
              <a:t> </a:t>
            </a:r>
            <a:r>
              <a:rPr lang="en-US" dirty="0" smtClean="0"/>
              <a:t>Force in China until 1945.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75C071-67E5-4182-A5E0-8A050260F5F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886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300 men were initially recruited.</a:t>
            </a:r>
          </a:p>
          <a:p>
            <a:r>
              <a:rPr lang="en-US" dirty="0" smtClean="0"/>
              <a:t>Salaries ranged from $250-$750 a month.</a:t>
            </a:r>
          </a:p>
          <a:p>
            <a:r>
              <a:rPr lang="en-US" dirty="0" smtClean="0"/>
              <a:t>100 of them were pilots, 60 from the  USN and USMC, 40 from the US Army Air Corps.</a:t>
            </a:r>
          </a:p>
          <a:p>
            <a:r>
              <a:rPr lang="en-US" dirty="0" smtClean="0"/>
              <a:t>19 pilots became aces (5 or more kills).</a:t>
            </a:r>
          </a:p>
          <a:p>
            <a:r>
              <a:rPr lang="en-US" dirty="0" smtClean="0"/>
              <a:t>David Lee “Tex” Hill, with 10.25 kills, later  became commander of the 23rd FG.  He  retired as a BG in the Texas Air National Guard.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75C071-67E5-4182-A5E0-8A050260F5F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79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Flying Tigers used a variant of the Curtis P-40 </a:t>
            </a:r>
            <a:r>
              <a:rPr lang="en-US" dirty="0" err="1" smtClean="0"/>
              <a:t>Warhawk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They initially used the Tomahawk IIB, a  version built for the British, a variant of  the P-40B.</a:t>
            </a:r>
          </a:p>
          <a:p>
            <a:r>
              <a:rPr lang="en-US" dirty="0" smtClean="0"/>
              <a:t>They later received replacements of  P-40Es, an improved model of the P-40.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75C071-67E5-4182-A5E0-8A050260F5F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11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They were a continuation of a tradition of US airmen who fought overseas for a cause they believed in when the US  was not at war:  </a:t>
            </a:r>
          </a:p>
          <a:p>
            <a:r>
              <a:rPr lang="en-US" dirty="0" smtClean="0"/>
              <a:t>the Lafayette Escadrille (WWI), the Kosciuszko Squadron (Polish-Soviet War 1919-1921), Yankee Squadron (Spanish Civil War), and the Eagle Squadron (WWII).</a:t>
            </a:r>
          </a:p>
          <a:p>
            <a:r>
              <a:rPr lang="en-US" dirty="0" smtClean="0"/>
              <a:t>Just before their 50th reunion the AVG was recognized as a US military unit and received the Presidential Unit Citation.</a:t>
            </a:r>
          </a:p>
          <a:p>
            <a:r>
              <a:rPr lang="en-US" dirty="0" smtClean="0"/>
              <a:t>Book:  God is My Co-pilot.</a:t>
            </a:r>
          </a:p>
          <a:p>
            <a:r>
              <a:rPr lang="en-US" dirty="0" smtClean="0"/>
              <a:t>Movies:  Flying Tigers, The Sky’s the Limit, God is My Co-pilot, Hers to Hold, and China’s Little Devils. </a:t>
            </a:r>
          </a:p>
          <a:p>
            <a:r>
              <a:rPr lang="en-US" dirty="0" smtClean="0"/>
              <a:t>Probably the most famous legacy is the continued use of </a:t>
            </a:r>
            <a:r>
              <a:rPr lang="en-US" smtClean="0"/>
              <a:t>the  </a:t>
            </a:r>
            <a:r>
              <a:rPr lang="en-US" dirty="0" smtClean="0"/>
              <a:t>shark’s teeth on US military aircraft today.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75C071-67E5-4182-A5E0-8A050260F5F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417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4FBA-9277-41C4-BB03-C89E109CC70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C67F-79C3-40DD-9E2D-54BBFD16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60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4FBA-9277-41C4-BB03-C89E109CC70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C67F-79C3-40DD-9E2D-54BBFD16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4FBA-9277-41C4-BB03-C89E109CC70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C67F-79C3-40DD-9E2D-54BBFD16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0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4FBA-9277-41C4-BB03-C89E109CC70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C67F-79C3-40DD-9E2D-54BBFD16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8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4FBA-9277-41C4-BB03-C89E109CC70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C67F-79C3-40DD-9E2D-54BBFD16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9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4FBA-9277-41C4-BB03-C89E109CC70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C67F-79C3-40DD-9E2D-54BBFD16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84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4FBA-9277-41C4-BB03-C89E109CC70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C67F-79C3-40DD-9E2D-54BBFD16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0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4FBA-9277-41C4-BB03-C89E109CC70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C67F-79C3-40DD-9E2D-54BBFD16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75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4FBA-9277-41C4-BB03-C89E109CC70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C67F-79C3-40DD-9E2D-54BBFD16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411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4FBA-9277-41C4-BB03-C89E109CC70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C67F-79C3-40DD-9E2D-54BBFD16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1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4FBA-9277-41C4-BB03-C89E109CC70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C67F-79C3-40DD-9E2D-54BBFD16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4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A4FBA-9277-41C4-BB03-C89E109CC70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7C67F-79C3-40DD-9E2D-54BBFD16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56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4/48/Chennaultcic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e/eb/Flying_Tigers_personnel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hyperlink" Target="//upload.wikimedia.org/wikipedia/commons/c/c9/TexHillweremember.jpg" TargetMode="Externa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3119" y="914400"/>
            <a:ext cx="62649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Matura MT Script Capitals" pitchFamily="66" charset="0"/>
              </a:rPr>
              <a:t>The Flying Tigers</a:t>
            </a:r>
            <a:endParaRPr lang="en-US" sz="5400" dirty="0">
              <a:latin typeface="Matura MT Script Capitals" pitchFamily="66" charset="0"/>
            </a:endParaRPr>
          </a:p>
        </p:txBody>
      </p:sp>
      <p:pic>
        <p:nvPicPr>
          <p:cNvPr id="1028" name="Picture 4" descr="http://upload.wikimedia.org/wikipedia/commons/f/f3/Flying_tigers_pilo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549" y="2057400"/>
            <a:ext cx="6267450" cy="4438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8098" y="43881"/>
            <a:ext cx="3060351" cy="81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190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381000"/>
            <a:ext cx="42126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Matura MT Script Capitals" pitchFamily="66" charset="0"/>
              </a:rPr>
              <a:t>The Origins</a:t>
            </a:r>
            <a:endParaRPr lang="en-US" sz="5400" dirty="0">
              <a:latin typeface="Matura MT Script Capitals" pitchFamily="66" charset="0"/>
            </a:endParaRPr>
          </a:p>
        </p:txBody>
      </p:sp>
      <p:pic>
        <p:nvPicPr>
          <p:cNvPr id="5" name="Picture 2" descr="File:Chennaultcic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370" y="1447800"/>
            <a:ext cx="5254752" cy="454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46326" y="6172200"/>
            <a:ext cx="5034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Colonel, later General Claire Chennault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94225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0701" y="304800"/>
            <a:ext cx="24849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Matura MT Script Capitals" pitchFamily="66" charset="0"/>
              </a:rPr>
              <a:t>History</a:t>
            </a:r>
            <a:endParaRPr lang="en-US" sz="5400" dirty="0">
              <a:latin typeface="Matura MT Script Capitals" pitchFamily="66" charset="0"/>
            </a:endParaRPr>
          </a:p>
        </p:txBody>
      </p:sp>
      <p:pic>
        <p:nvPicPr>
          <p:cNvPr id="5" name="Picture 2" descr="http://www.flyingtigersvideo.com/images/home_picture_new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94220"/>
            <a:ext cx="7192779" cy="4806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086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381000"/>
            <a:ext cx="33342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Matura MT Script Capitals" pitchFamily="66" charset="0"/>
              </a:rPr>
              <a:t>The Men</a:t>
            </a:r>
            <a:endParaRPr lang="en-US" sz="5400" dirty="0">
              <a:latin typeface="Matura MT Script Capitals" pitchFamily="66" charset="0"/>
            </a:endParaRPr>
          </a:p>
        </p:txBody>
      </p:sp>
      <p:pic>
        <p:nvPicPr>
          <p:cNvPr id="4100" name="Picture 4" descr="File:Flying Tigers personnel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1450032"/>
            <a:ext cx="5077532" cy="3502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File:TexHillweremember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694" y="1450032"/>
            <a:ext cx="3546928" cy="2893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2000" y="5250979"/>
            <a:ext cx="41146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American Volunteer Group pilots pose in </a:t>
            </a:r>
          </a:p>
          <a:p>
            <a:r>
              <a:rPr lang="en-US" b="1" dirty="0" smtClean="0"/>
              <a:t>front of one of their P-40 fighter planes.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718177" y="4604648"/>
            <a:ext cx="3102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Photograph signed by Tex Hill, </a:t>
            </a:r>
          </a:p>
          <a:p>
            <a:r>
              <a:rPr lang="en-US" b="1" dirty="0" smtClean="0"/>
              <a:t>(second from left).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76743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12822" y="152400"/>
            <a:ext cx="38472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Matura MT Script Capitals" pitchFamily="66" charset="0"/>
              </a:rPr>
              <a:t>The Planes</a:t>
            </a:r>
            <a:endParaRPr lang="en-US" sz="5400" dirty="0">
              <a:latin typeface="Matura MT Script Capitals" pitchFamily="66" charset="0"/>
            </a:endParaRPr>
          </a:p>
        </p:txBody>
      </p:sp>
      <p:pic>
        <p:nvPicPr>
          <p:cNvPr id="5124" name="Picture 4" descr="http://api.ning.com/files/gSeRnty1XqTV5246uJVXLp1pzS11omKmEUHFyVZSJ1PsEDUaAYYezvngkI1BHDKvJMkXGGrv58smizwPIBoqtm9dJDhKeBY5/FlyingTigersLogo.jpg?width=640&amp;height=4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82" y="1219200"/>
            <a:ext cx="7964488" cy="5351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48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600" y="152400"/>
            <a:ext cx="25709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Matura MT Script Capitals" pitchFamily="66" charset="0"/>
              </a:rPr>
              <a:t>Legacy</a:t>
            </a:r>
            <a:endParaRPr lang="en-US" sz="5400" dirty="0">
              <a:latin typeface="Matura MT Script Capitals" pitchFamily="66" charset="0"/>
            </a:endParaRPr>
          </a:p>
        </p:txBody>
      </p:sp>
      <p:pic>
        <p:nvPicPr>
          <p:cNvPr id="6146" name="Picture 2" descr="http://t3.gstatic.com/images?q=tbn:ANd9GcQJp52qkOjzIfIdSycAul1YHNN7_Gwm9Zwa8_BGenWJjVzOXP9nYFot-PF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622" y="2590800"/>
            <a:ext cx="5493468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://www.avialantic.com/photogal/images/warbirds/p40l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143000"/>
            <a:ext cx="386190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0172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762000"/>
            <a:ext cx="5629969" cy="5648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7012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498</Words>
  <Application>Microsoft Office PowerPoint</Application>
  <PresentationFormat>On-screen Show (4:3)</PresentationFormat>
  <Paragraphs>38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National Museum Of The Pacific War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D. Koone</dc:creator>
  <cp:lastModifiedBy>Rich Koone</cp:lastModifiedBy>
  <cp:revision>21</cp:revision>
  <dcterms:created xsi:type="dcterms:W3CDTF">2012-06-04T14:44:02Z</dcterms:created>
  <dcterms:modified xsi:type="dcterms:W3CDTF">2015-01-28T21:58:16Z</dcterms:modified>
</cp:coreProperties>
</file>