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9" r:id="rId3"/>
    <p:sldId id="260" r:id="rId4"/>
    <p:sldId id="268" r:id="rId5"/>
    <p:sldId id="261" r:id="rId6"/>
    <p:sldId id="262" r:id="rId7"/>
    <p:sldId id="269" r:id="rId8"/>
    <p:sldId id="263" r:id="rId9"/>
    <p:sldId id="270" r:id="rId10"/>
    <p:sldId id="264" r:id="rId11"/>
    <p:sldId id="271" r:id="rId12"/>
    <p:sldId id="273" r:id="rId13"/>
    <p:sldId id="265" r:id="rId14"/>
    <p:sldId id="272" r:id="rId15"/>
    <p:sldId id="266" r:id="rId16"/>
    <p:sldId id="267" r:id="rId17"/>
    <p:sldId id="25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72" autoAdjust="0"/>
  </p:normalViewPr>
  <p:slideViewPr>
    <p:cSldViewPr>
      <p:cViewPr varScale="1">
        <p:scale>
          <a:sx n="102" d="100"/>
          <a:sy n="102" d="100"/>
        </p:scale>
        <p:origin x="-22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144C43-F1E9-4014-A375-2A553A9F287D}" type="datetimeFigureOut">
              <a:rPr lang="en-US" smtClean="0"/>
              <a:t>1/28/2015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90768-2756-4EF6-BE3B-059E73798549}" type="slidenum">
              <a:rPr lang="en-US" smtClean="0"/>
              <a:t>‹#›</a:t>
            </a:fld>
            <a:endParaRPr lang="en-US"/>
          </a:p>
        </p:txBody>
      </p:sp>
    </p:spTree>
    <p:extLst>
      <p:ext uri="{BB962C8B-B14F-4D97-AF65-F5344CB8AC3E}">
        <p14:creationId xmlns:p14="http://schemas.microsoft.com/office/powerpoint/2010/main" val="2584194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estimated 250,000 to 500,000 Hispanic-Americans served in the U.S. military during world war ii.</a:t>
            </a:r>
          </a:p>
          <a:p>
            <a:r>
              <a:rPr lang="en-US" dirty="0" smtClean="0"/>
              <a:t>Records were not kept because the majority of</a:t>
            </a:r>
            <a:r>
              <a:rPr lang="en-US" baseline="0" dirty="0" smtClean="0"/>
              <a:t> </a:t>
            </a:r>
            <a:r>
              <a:rPr lang="en-US" dirty="0" smtClean="0"/>
              <a:t>Hispanics were classified as “white” by the standards of the day. </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2</a:t>
            </a:fld>
            <a:endParaRPr lang="en-US"/>
          </a:p>
        </p:txBody>
      </p:sp>
    </p:spTree>
    <p:extLst>
      <p:ext uri="{BB962C8B-B14F-4D97-AF65-F5344CB8AC3E}">
        <p14:creationId xmlns:p14="http://schemas.microsoft.com/office/powerpoint/2010/main" val="1647554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Manuel Perez</a:t>
            </a:r>
            <a:r>
              <a:rPr lang="en-US" baseline="0" dirty="0" smtClean="0"/>
              <a:t> was a paratrooper in the 11</a:t>
            </a:r>
            <a:r>
              <a:rPr lang="en-US" baseline="30000" dirty="0" smtClean="0"/>
              <a:t>th</a:t>
            </a:r>
            <a:r>
              <a:rPr lang="en-US" baseline="0" dirty="0" smtClean="0"/>
              <a:t> Airborne Division.  During the fighting in the outskirts of Manila, he single-handedly charged Japanese fortifications killing 18 Japanese before being mortally wounded.</a:t>
            </a:r>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11</a:t>
            </a:fld>
            <a:endParaRPr lang="en-US"/>
          </a:p>
        </p:txBody>
      </p:sp>
    </p:spTree>
    <p:extLst>
      <p:ext uri="{BB962C8B-B14F-4D97-AF65-F5344CB8AC3E}">
        <p14:creationId xmlns:p14="http://schemas.microsoft.com/office/powerpoint/2010/main" val="3917065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fighting for the </a:t>
            </a:r>
            <a:r>
              <a:rPr lang="en-US" dirty="0" err="1" smtClean="0"/>
              <a:t>Paco</a:t>
            </a:r>
            <a:r>
              <a:rPr lang="en-US" dirty="0" smtClean="0"/>
              <a:t> Railroad Station</a:t>
            </a:r>
            <a:r>
              <a:rPr lang="en-US" baseline="0" dirty="0" smtClean="0"/>
              <a:t> in Manila in February 1945, </a:t>
            </a:r>
            <a:r>
              <a:rPr lang="en-US" baseline="0" dirty="0" err="1" smtClean="0"/>
              <a:t>Cleto</a:t>
            </a:r>
            <a:r>
              <a:rPr lang="en-US" baseline="0" dirty="0" smtClean="0"/>
              <a:t> Rodriguez and a fellow soldier moved forward ahead of their platoon.  For the next two and a half hours these two men killed over 82 Japanese soldiers and disrupted the defense of the railroad station.  Rodriguez’s companion, PFC John Reese, was killed as they returned to their unit.  Both were awarded the Medal of Honor.</a:t>
            </a:r>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12</a:t>
            </a:fld>
            <a:endParaRPr lang="en-US"/>
          </a:p>
        </p:txBody>
      </p:sp>
    </p:spTree>
    <p:extLst>
      <p:ext uri="{BB962C8B-B14F-4D97-AF65-F5344CB8AC3E}">
        <p14:creationId xmlns:p14="http://schemas.microsoft.com/office/powerpoint/2010/main" val="4020759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Alejandro Ruiz served in the 27</a:t>
            </a:r>
            <a:r>
              <a:rPr lang="en-US" baseline="30000" dirty="0" smtClean="0"/>
              <a:t>th</a:t>
            </a:r>
            <a:r>
              <a:rPr lang="en-US" dirty="0" smtClean="0"/>
              <a:t> Infantry Division during the fighting on Okinawa.  On April 28</a:t>
            </a:r>
            <a:r>
              <a:rPr lang="en-US" baseline="30000" dirty="0" smtClean="0"/>
              <a:t>th</a:t>
            </a:r>
            <a:r>
              <a:rPr lang="en-US" dirty="0" smtClean="0"/>
              <a:t> 1945 his unit was pinned down by heavy enemy fire from a pillbox.  PFC Ruiz charged the pillbox under a hail of machinegun fire and was able to kill its occupants.</a:t>
            </a:r>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13</a:t>
            </a:fld>
            <a:endParaRPr lang="en-US"/>
          </a:p>
        </p:txBody>
      </p:sp>
    </p:spTree>
    <p:extLst>
      <p:ext uri="{BB962C8B-B14F-4D97-AF65-F5344CB8AC3E}">
        <p14:creationId xmlns:p14="http://schemas.microsoft.com/office/powerpoint/2010/main" val="413047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Staff Sergeant</a:t>
            </a:r>
            <a:r>
              <a:rPr lang="en-US" baseline="0" dirty="0" smtClean="0"/>
              <a:t> </a:t>
            </a:r>
            <a:r>
              <a:rPr lang="en-US" baseline="0" dirty="0" err="1" smtClean="0"/>
              <a:t>Ysmael</a:t>
            </a:r>
            <a:r>
              <a:rPr lang="en-US" baseline="0" dirty="0" smtClean="0"/>
              <a:t> Villegas was assigned to the 32</a:t>
            </a:r>
            <a:r>
              <a:rPr lang="en-US" baseline="30000" dirty="0" smtClean="0"/>
              <a:t>nd</a:t>
            </a:r>
            <a:r>
              <a:rPr lang="en-US" baseline="0" dirty="0" smtClean="0"/>
              <a:t> Infantry Division which was attacking up the Villa Verde Trail in northern Luzon in March 1945.  He led his squad in an attack to seize a hill.  He personally cleared 5 Japanese positions, killing the occupants and was himself killed when he attacked the 6</a:t>
            </a:r>
            <a:r>
              <a:rPr lang="en-US" baseline="30000" dirty="0" smtClean="0"/>
              <a:t>th</a:t>
            </a:r>
            <a:r>
              <a:rPr lang="en-US" baseline="0" dirty="0" smtClean="0"/>
              <a:t> enemy foxhole.</a:t>
            </a:r>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14</a:t>
            </a:fld>
            <a:endParaRPr lang="en-US"/>
          </a:p>
        </p:txBody>
      </p:sp>
    </p:spTree>
    <p:extLst>
      <p:ext uri="{BB962C8B-B14F-4D97-AF65-F5344CB8AC3E}">
        <p14:creationId xmlns:p14="http://schemas.microsoft.com/office/powerpoint/2010/main" val="2284319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returning home, Hispanic soldiers experienced the same discrimination felt by other Hispanic Americans. According to one former Hispanic soldier, "There was the same discrimination in Grand Falls (Texas), if not worse" than when he had departed. In his town, signs read "No Mexicans, whites only", and only one restaurant would serve Hispanics.  The American GI Forum was started to ensure the rights of Hispanic World War II veterans.</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15</a:t>
            </a:fld>
            <a:endParaRPr lang="en-US"/>
          </a:p>
        </p:txBody>
      </p:sp>
    </p:spTree>
    <p:extLst>
      <p:ext uri="{BB962C8B-B14F-4D97-AF65-F5344CB8AC3E}">
        <p14:creationId xmlns:p14="http://schemas.microsoft.com/office/powerpoint/2010/main" val="4294676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Discrimination also extended to those killed during the war. In one notable case, the owner of a funeral parlor refused to allow the family of Private Felix Longoria, a soldier killed in action in the Philippines, to use his facility because "whites would not like it". Then-U.S. Senator Lyndon B. Johnson and Hector P. Garcia, the Mexican-American World War II veteran who founded the American GI Forum, intervened on Longoria's behalf. Johnson, Lady Bird Johnson, Congressman John Lyle, and President Truman's military aide Gen. Harry H. Vaughan joined the Longoria family for a full military burial with honors at Arlington National Cemetery on February 16, 1949.  Johnson stated of the incident, "This injustice and prejudice is deplorable. I am happy to have a part seeing that this Texas hero is laid to rest with the honor and dignity his service deserves.”</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16</a:t>
            </a:fld>
            <a:endParaRPr lang="en-US"/>
          </a:p>
        </p:txBody>
      </p:sp>
    </p:spTree>
    <p:extLst>
      <p:ext uri="{BB962C8B-B14F-4D97-AF65-F5344CB8AC3E}">
        <p14:creationId xmlns:p14="http://schemas.microsoft.com/office/powerpoint/2010/main" val="2932378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began as the US Latino/Latina World War II Oral History Project by Dr.</a:t>
            </a:r>
            <a:r>
              <a:rPr lang="en-US" baseline="0" dirty="0" smtClean="0"/>
              <a:t> Maggie Rivas-Rodriguez at the University of Texas has now expanded</a:t>
            </a:r>
          </a:p>
          <a:p>
            <a:r>
              <a:rPr lang="en-US" baseline="0" dirty="0" smtClean="0"/>
              <a:t>and includes a project on the Vietnam War and another on Civic engagement.  The program is now called “</a:t>
            </a:r>
            <a:r>
              <a:rPr lang="en-US" baseline="0" dirty="0" err="1" smtClean="0"/>
              <a:t>Voces</a:t>
            </a:r>
            <a:r>
              <a:rPr lang="en-US" baseline="0" dirty="0" smtClean="0"/>
              <a:t>”, Spanish </a:t>
            </a:r>
            <a:r>
              <a:rPr lang="en-US" baseline="0" smtClean="0"/>
              <a:t>for voices.</a:t>
            </a:r>
            <a:endParaRPr lang="en-US" dirty="0" smtClean="0"/>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17</a:t>
            </a:fld>
            <a:endParaRPr lang="en-US"/>
          </a:p>
        </p:txBody>
      </p:sp>
    </p:spTree>
    <p:extLst>
      <p:ext uri="{BB962C8B-B14F-4D97-AF65-F5344CB8AC3E}">
        <p14:creationId xmlns:p14="http://schemas.microsoft.com/office/powerpoint/2010/main" val="4014865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200th and 515th were both lost in the Philippines upon</a:t>
            </a:r>
            <a:r>
              <a:rPr lang="en-US" baseline="0" dirty="0" smtClean="0"/>
              <a:t> t</a:t>
            </a:r>
            <a:r>
              <a:rPr lang="en-US" dirty="0" smtClean="0"/>
              <a:t>he surrender of Bataan in April 1942.</a:t>
            </a:r>
          </a:p>
          <a:p>
            <a:r>
              <a:rPr lang="en-US" dirty="0" smtClean="0"/>
              <a:t>The 158th fought in the Southwest Pacific under General MacArthur and saw combat on New Guinea, the </a:t>
            </a:r>
            <a:r>
              <a:rPr lang="en-US" dirty="0" err="1" smtClean="0"/>
              <a:t>Bismarcks</a:t>
            </a:r>
            <a:r>
              <a:rPr lang="en-US" dirty="0" smtClean="0"/>
              <a:t>,</a:t>
            </a:r>
          </a:p>
          <a:p>
            <a:r>
              <a:rPr lang="en-US" dirty="0" smtClean="0"/>
              <a:t>and Luzon.  The unit was nicknamed “the Bushmasters”.</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3</a:t>
            </a:fld>
            <a:endParaRPr lang="en-US"/>
          </a:p>
        </p:txBody>
      </p:sp>
    </p:spTree>
    <p:extLst>
      <p:ext uri="{BB962C8B-B14F-4D97-AF65-F5344CB8AC3E}">
        <p14:creationId xmlns:p14="http://schemas.microsoft.com/office/powerpoint/2010/main" val="495751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Pedro Del</a:t>
            </a:r>
            <a:r>
              <a:rPr lang="en-US" baseline="0" dirty="0" smtClean="0"/>
              <a:t> Valle w</a:t>
            </a:r>
            <a:r>
              <a:rPr lang="en-US" dirty="0" smtClean="0"/>
              <a:t>as the </a:t>
            </a:r>
            <a:r>
              <a:rPr lang="en-US" smtClean="0"/>
              <a:t>first Hispanic </a:t>
            </a:r>
            <a:r>
              <a:rPr lang="en-US" dirty="0" smtClean="0"/>
              <a:t>to reach the rank</a:t>
            </a:r>
            <a:r>
              <a:rPr lang="en-US" baseline="0" dirty="0" smtClean="0"/>
              <a:t> o</a:t>
            </a:r>
            <a:r>
              <a:rPr lang="en-US" dirty="0" smtClean="0"/>
              <a:t>f Lieutenant General.  During WWII, General</a:t>
            </a:r>
          </a:p>
          <a:p>
            <a:r>
              <a:rPr lang="en-US" dirty="0" smtClean="0"/>
              <a:t>Del Valle commanded the 1st Marine Division during the battle for Okinawa.</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4</a:t>
            </a:fld>
            <a:endParaRPr lang="en-US"/>
          </a:p>
        </p:txBody>
      </p:sp>
    </p:spTree>
    <p:extLst>
      <p:ext uri="{BB962C8B-B14F-4D97-AF65-F5344CB8AC3E}">
        <p14:creationId xmlns:p14="http://schemas.microsoft.com/office/powerpoint/2010/main" val="3294062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Mario Frederic Ramirez De Arellano was the first Hispanic submarine commander.</a:t>
            </a:r>
          </a:p>
          <a:p>
            <a:r>
              <a:rPr lang="en-US" dirty="0" smtClean="0"/>
              <a:t>He took command of the USS </a:t>
            </a:r>
            <a:r>
              <a:rPr lang="en-US" dirty="0" err="1" smtClean="0"/>
              <a:t>Balao</a:t>
            </a:r>
            <a:r>
              <a:rPr lang="en-US" dirty="0" smtClean="0"/>
              <a:t>  in April 1944. </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5</a:t>
            </a:fld>
            <a:endParaRPr lang="en-US"/>
          </a:p>
        </p:txBody>
      </p:sp>
    </p:spTree>
    <p:extLst>
      <p:ext uri="{BB962C8B-B14F-4D97-AF65-F5344CB8AC3E}">
        <p14:creationId xmlns:p14="http://schemas.microsoft.com/office/powerpoint/2010/main" val="3868199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battle for Saipan in 1944, he</a:t>
            </a:r>
            <a:r>
              <a:rPr lang="en-US" baseline="0" dirty="0" smtClean="0"/>
              <a:t> s</a:t>
            </a:r>
            <a:r>
              <a:rPr lang="en-US" dirty="0" smtClean="0"/>
              <a:t>inglehandedly persuaded over 1000</a:t>
            </a:r>
            <a:r>
              <a:rPr lang="en-US" baseline="0" dirty="0" smtClean="0"/>
              <a:t> </a:t>
            </a:r>
            <a:r>
              <a:rPr lang="en-US" dirty="0" smtClean="0"/>
              <a:t>Japanese soldiers and civilians to surrender.</a:t>
            </a:r>
          </a:p>
          <a:p>
            <a:r>
              <a:rPr lang="en-US" dirty="0" smtClean="0"/>
              <a:t>He received the Navy Cross for his actions.</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6</a:t>
            </a:fld>
            <a:endParaRPr lang="en-US"/>
          </a:p>
        </p:txBody>
      </p:sp>
    </p:spTree>
    <p:extLst>
      <p:ext uri="{BB962C8B-B14F-4D97-AF65-F5344CB8AC3E}">
        <p14:creationId xmlns:p14="http://schemas.microsoft.com/office/powerpoint/2010/main" val="3437211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Lieutenant Oscar </a:t>
            </a:r>
            <a:r>
              <a:rPr lang="en-US" dirty="0" err="1" smtClean="0"/>
              <a:t>Perdomo</a:t>
            </a:r>
            <a:r>
              <a:rPr lang="en-US" dirty="0" smtClean="0"/>
              <a:t> of El Paso</a:t>
            </a:r>
            <a:r>
              <a:rPr lang="en-US" baseline="0" dirty="0" smtClean="0"/>
              <a:t> s</a:t>
            </a:r>
            <a:r>
              <a:rPr lang="en-US" dirty="0" smtClean="0"/>
              <a:t>hot down five Japanese planes over Korea</a:t>
            </a:r>
            <a:r>
              <a:rPr lang="en-US" baseline="0" dirty="0" smtClean="0"/>
              <a:t> o</a:t>
            </a:r>
            <a:r>
              <a:rPr lang="en-US" dirty="0" smtClean="0"/>
              <a:t>n August 13th 1945.  </a:t>
            </a:r>
          </a:p>
          <a:p>
            <a:r>
              <a:rPr lang="en-US" dirty="0" smtClean="0"/>
              <a:t>This made him the last ace of World War II.</a:t>
            </a:r>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7</a:t>
            </a:fld>
            <a:endParaRPr lang="en-US"/>
          </a:p>
        </p:txBody>
      </p:sp>
    </p:spTree>
    <p:extLst>
      <p:ext uri="{BB962C8B-B14F-4D97-AF65-F5344CB8AC3E}">
        <p14:creationId xmlns:p14="http://schemas.microsoft.com/office/powerpoint/2010/main" val="813845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the 13 Medals of Honor awarded to Hispanics, six were awarded posthumously. </a:t>
            </a:r>
          </a:p>
          <a:p>
            <a:r>
              <a:rPr lang="en-US" dirty="0" smtClean="0"/>
              <a:t>Texas accounted for the most Hispanic Medal of Honor recipients in World War II with a total of five.</a:t>
            </a:r>
          </a:p>
          <a:p>
            <a:r>
              <a:rPr lang="en-US" dirty="0" smtClean="0"/>
              <a:t>Seven Hispanic-Americans received</a:t>
            </a:r>
            <a:r>
              <a:rPr lang="en-US" baseline="0" dirty="0" smtClean="0"/>
              <a:t> the </a:t>
            </a:r>
            <a:r>
              <a:rPr lang="en-US" dirty="0" smtClean="0"/>
              <a:t>Medal </a:t>
            </a:r>
            <a:r>
              <a:rPr lang="en-US" dirty="0" smtClean="0"/>
              <a:t>of Honor </a:t>
            </a:r>
            <a:r>
              <a:rPr lang="en-US" dirty="0" smtClean="0"/>
              <a:t>in </a:t>
            </a:r>
            <a:r>
              <a:rPr lang="en-US" dirty="0" smtClean="0"/>
              <a:t>the </a:t>
            </a:r>
            <a:r>
              <a:rPr lang="en-US" dirty="0" smtClean="0"/>
              <a:t>Pacific.</a:t>
            </a:r>
          </a:p>
          <a:p>
            <a:r>
              <a:rPr lang="en-US" dirty="0" smtClean="0"/>
              <a:t>Harold </a:t>
            </a:r>
            <a:r>
              <a:rPr lang="en-US" dirty="0" err="1" smtClean="0"/>
              <a:t>Gonsalves</a:t>
            </a:r>
            <a:r>
              <a:rPr lang="en-US" dirty="0" smtClean="0"/>
              <a:t> joined the Marine Corps</a:t>
            </a:r>
            <a:r>
              <a:rPr lang="en-US" baseline="0" dirty="0" smtClean="0"/>
              <a:t> in 1943.  He was assigned to an artillery battalion and serving with a forward observer team on Okinawa when a Japanese hand grenade landed among them.  PFC </a:t>
            </a:r>
            <a:r>
              <a:rPr lang="en-US" baseline="0" dirty="0" err="1" smtClean="0"/>
              <a:t>Gonsalves</a:t>
            </a:r>
            <a:r>
              <a:rPr lang="en-US" baseline="0" dirty="0" smtClean="0"/>
              <a:t> jumped on the grenade to protect the others.</a:t>
            </a:r>
            <a:r>
              <a:rPr lang="en-US"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8</a:t>
            </a:fld>
            <a:endParaRPr lang="en-US"/>
          </a:p>
        </p:txBody>
      </p:sp>
    </p:spTree>
    <p:extLst>
      <p:ext uri="{BB962C8B-B14F-4D97-AF65-F5344CB8AC3E}">
        <p14:creationId xmlns:p14="http://schemas.microsoft.com/office/powerpoint/2010/main" val="3198631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fighting on northern Luzon</a:t>
            </a:r>
            <a:r>
              <a:rPr lang="en-US" baseline="0" dirty="0" smtClean="0"/>
              <a:t> in the Philippines, an American airplane mistakenly dropped a 500 pound bomb on U.S. positions, burying 5 men.  Gonzales and his commander rushed to dig them out.  The officer was killed by Japanese fire before they reached the spot but Gonzales kept going.  He managed to free 3 of the men before he was also hit and killed by the Japanese.</a:t>
            </a:r>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9</a:t>
            </a:fld>
            <a:endParaRPr lang="en-US"/>
          </a:p>
        </p:txBody>
      </p:sp>
    </p:spTree>
    <p:extLst>
      <p:ext uri="{BB962C8B-B14F-4D97-AF65-F5344CB8AC3E}">
        <p14:creationId xmlns:p14="http://schemas.microsoft.com/office/powerpoint/2010/main" val="3198631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Joe Martinez was assigned to the U.S.</a:t>
            </a:r>
            <a:r>
              <a:rPr lang="en-US" baseline="0" dirty="0" smtClean="0"/>
              <a:t> Army’s 7</a:t>
            </a:r>
            <a:r>
              <a:rPr lang="en-US" baseline="30000" dirty="0" smtClean="0"/>
              <a:t>th</a:t>
            </a:r>
            <a:r>
              <a:rPr lang="en-US" baseline="0" dirty="0" smtClean="0"/>
              <a:t> Infantry Division which landed on Attu Island in the Aleutians in May 1943.  He personally led two assaults on Japanese positions, inspiring his fellow soldiers to follow him.  After personally clearing several trenches he was killed attempting to take the final Japanese position.</a:t>
            </a:r>
            <a:endParaRPr lang="en-US" dirty="0"/>
          </a:p>
        </p:txBody>
      </p:sp>
      <p:sp>
        <p:nvSpPr>
          <p:cNvPr id="4" name="Slide Number Placeholder 3"/>
          <p:cNvSpPr>
            <a:spLocks noGrp="1"/>
          </p:cNvSpPr>
          <p:nvPr>
            <p:ph type="sldNum" sz="quarter" idx="10"/>
          </p:nvPr>
        </p:nvSpPr>
        <p:spPr/>
        <p:txBody>
          <a:bodyPr/>
          <a:lstStyle/>
          <a:p>
            <a:fld id="{55E90768-2756-4EF6-BE3B-059E73798549}" type="slidenum">
              <a:rPr lang="en-US" smtClean="0"/>
              <a:t>10</a:t>
            </a:fld>
            <a:endParaRPr lang="en-US"/>
          </a:p>
        </p:txBody>
      </p:sp>
    </p:spTree>
    <p:extLst>
      <p:ext uri="{BB962C8B-B14F-4D97-AF65-F5344CB8AC3E}">
        <p14:creationId xmlns:p14="http://schemas.microsoft.com/office/powerpoint/2010/main" val="3472836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963AFC-7097-4199-86ED-58C2C0D2EF30}"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361817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963AFC-7097-4199-86ED-58C2C0D2EF30}"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297612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963AFC-7097-4199-86ED-58C2C0D2EF30}"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1234100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963AFC-7097-4199-86ED-58C2C0D2EF30}"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39168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963AFC-7097-4199-86ED-58C2C0D2EF30}"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365568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963AFC-7097-4199-86ED-58C2C0D2EF30}"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2475300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963AFC-7097-4199-86ED-58C2C0D2EF30}" type="datetimeFigureOut">
              <a:rPr lang="en-US" smtClean="0"/>
              <a:pPr/>
              <a:t>1/28/2015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2435162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963AFC-7097-4199-86ED-58C2C0D2EF30}" type="datetimeFigureOut">
              <a:rPr lang="en-US" smtClean="0"/>
              <a:pPr/>
              <a:t>1/28/2015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77801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963AFC-7097-4199-86ED-58C2C0D2EF30}" type="datetimeFigureOut">
              <a:rPr lang="en-US" smtClean="0"/>
              <a:pPr/>
              <a:t>1/28/2015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413389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963AFC-7097-4199-86ED-58C2C0D2EF30}"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1665629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963AFC-7097-4199-86ED-58C2C0D2EF30}"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7D1CF-98BA-4DE3-B28D-0D86BA239DC0}" type="slidenum">
              <a:rPr lang="en-US" smtClean="0"/>
              <a:pPr/>
              <a:t>‹#›</a:t>
            </a:fld>
            <a:endParaRPr lang="en-US"/>
          </a:p>
        </p:txBody>
      </p:sp>
    </p:spTree>
    <p:extLst>
      <p:ext uri="{BB962C8B-B14F-4D97-AF65-F5344CB8AC3E}">
        <p14:creationId xmlns:p14="http://schemas.microsoft.com/office/powerpoint/2010/main" val="2686908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63AFC-7097-4199-86ED-58C2C0D2EF30}" type="datetimeFigureOut">
              <a:rPr lang="en-US" smtClean="0"/>
              <a:pPr/>
              <a:t>1/28/2015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7D1CF-98BA-4DE3-B28D-0D86BA239DC0}" type="slidenum">
              <a:rPr lang="en-US" smtClean="0"/>
              <a:pPr/>
              <a:t>‹#›</a:t>
            </a:fld>
            <a:endParaRPr lang="en-US"/>
          </a:p>
        </p:txBody>
      </p:sp>
    </p:spTree>
    <p:extLst>
      <p:ext uri="{BB962C8B-B14F-4D97-AF65-F5344CB8AC3E}">
        <p14:creationId xmlns:p14="http://schemas.microsoft.com/office/powerpoint/2010/main" val="3068682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Manuel_Perez_Jr."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4.jpeg"/><Relationship Id="rId4" Type="http://schemas.openxmlformats.org/officeDocument/2006/relationships/hyperlink" Target="http://en.wikipedia.org/wiki/File:Joe_P.jp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Manuel_Perez_Jr."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5.jpeg"/><Relationship Id="rId4" Type="http://schemas.openxmlformats.org/officeDocument/2006/relationships/hyperlink" Target="http://en.wikipedia.org/wiki/File:Manuel_Perez.jp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Ysmael_R._Villega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6.jpeg"/><Relationship Id="rId4" Type="http://schemas.openxmlformats.org/officeDocument/2006/relationships/hyperlink" Target="http://en.wikipedia.org/wiki/File:Cleto_Rodriguez.jp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Ysmael_R._Villega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7.jpeg"/><Relationship Id="rId4" Type="http://schemas.openxmlformats.org/officeDocument/2006/relationships/hyperlink" Target="http://en.wikipedia.org/wiki/File:Alejandro_Ruiz.jp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Ysmael_R._Villega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8.jpeg"/><Relationship Id="rId4" Type="http://schemas.openxmlformats.org/officeDocument/2006/relationships/hyperlink" Target="http://en.wikipedia.org/wiki/File:Ysmael_Villegas.jp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upload.wikimedia.org/wikipedia/commons/8/88/Gabaldon_1944.jp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hyperlink" Target="//upload.wikimedia.org/wikipedia/en/8/80/Perdomo2.jp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File:Gonsalves_H_USMC.jp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1.gif"/><Relationship Id="rId5" Type="http://schemas.openxmlformats.org/officeDocument/2006/relationships/hyperlink" Target="//upload.wikimedia.org/wikipedia/commons/7/74/Moh_right.gif" TargetMode="Externa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File:DavidMGonzales_cropped.jpg"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798" y="907958"/>
            <a:ext cx="6579045" cy="2308324"/>
          </a:xfrm>
          <a:prstGeom prst="rect">
            <a:avLst/>
          </a:prstGeom>
          <a:noFill/>
        </p:spPr>
        <p:txBody>
          <a:bodyPr wrap="none" rtlCol="0">
            <a:spAutoFit/>
          </a:bodyPr>
          <a:lstStyle/>
          <a:p>
            <a:pPr algn="ctr"/>
            <a:r>
              <a:rPr lang="en-US" sz="4800" dirty="0" smtClean="0">
                <a:latin typeface="Stencil" pitchFamily="82" charset="0"/>
              </a:rPr>
              <a:t>Hispanic </a:t>
            </a:r>
            <a:r>
              <a:rPr lang="en-US" sz="4800" dirty="0" err="1" smtClean="0">
                <a:latin typeface="Stencil" pitchFamily="82" charset="0"/>
              </a:rPr>
              <a:t>americans</a:t>
            </a:r>
            <a:endParaRPr lang="en-US" sz="4800" dirty="0" smtClean="0">
              <a:latin typeface="Stencil" pitchFamily="82" charset="0"/>
            </a:endParaRPr>
          </a:p>
          <a:p>
            <a:pPr algn="ctr"/>
            <a:r>
              <a:rPr lang="en-US" sz="4800" dirty="0" smtClean="0">
                <a:latin typeface="Stencil" pitchFamily="82" charset="0"/>
              </a:rPr>
              <a:t>In the </a:t>
            </a:r>
          </a:p>
          <a:p>
            <a:pPr algn="ctr"/>
            <a:r>
              <a:rPr lang="en-US" sz="4800" dirty="0" smtClean="0">
                <a:latin typeface="Stencil" pitchFamily="82" charset="0"/>
              </a:rPr>
              <a:t>Pacific war</a:t>
            </a:r>
            <a:endParaRPr lang="en-US" sz="4800" dirty="0">
              <a:latin typeface="Stencil" pitchFamily="82" charset="0"/>
            </a:endParaRPr>
          </a:p>
        </p:txBody>
      </p:sp>
      <p:pic>
        <p:nvPicPr>
          <p:cNvPr id="5" name="Picture 4" descr="http://ofamerica.files.wordpress.com/2007/09/laino-vets-in-cebu.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599" y="3213972"/>
            <a:ext cx="4998677" cy="32630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houstonhispanicheritage.com/wp-content/uploads/2011/09/jesse-campo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9980" y="3702485"/>
            <a:ext cx="3434469" cy="2286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6146" y="76200"/>
            <a:ext cx="3060351" cy="810976"/>
          </a:xfrm>
          <a:prstGeom prst="rect">
            <a:avLst/>
          </a:prstGeom>
        </p:spPr>
      </p:pic>
    </p:spTree>
    <p:extLst>
      <p:ext uri="{BB962C8B-B14F-4D97-AF65-F5344CB8AC3E}">
        <p14:creationId xmlns:p14="http://schemas.microsoft.com/office/powerpoint/2010/main" val="3476478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534400" cy="2031325"/>
          </a:xfrm>
          <a:prstGeom prst="rect">
            <a:avLst/>
          </a:prstGeom>
        </p:spPr>
        <p:txBody>
          <a:bodyPr wrap="square">
            <a:spAutoFit/>
          </a:bodyPr>
          <a:lstStyle/>
          <a:p>
            <a:endParaRPr lang="en-US" dirty="0"/>
          </a:p>
          <a:p>
            <a:endParaRPr lang="en-US" dirty="0" smtClean="0"/>
          </a:p>
          <a:p>
            <a:endParaRPr lang="en-US" dirty="0" smtClean="0"/>
          </a:p>
          <a:p>
            <a:endParaRPr lang="en-US" dirty="0"/>
          </a:p>
          <a:p>
            <a:endParaRPr lang="en-US" dirty="0" smtClean="0"/>
          </a:p>
          <a:p>
            <a:endParaRPr lang="en-US" dirty="0"/>
          </a:p>
          <a:p>
            <a:endParaRPr lang="en-US" dirty="0" smtClean="0">
              <a:hlinkClick r:id="rId3" action="ppaction://hlinkfile" tooltip="Manuel Perez Jr."/>
            </a:endParaRPr>
          </a:p>
        </p:txBody>
      </p:sp>
      <p:sp>
        <p:nvSpPr>
          <p:cNvPr id="3" name="Rectangle 2"/>
          <p:cNvSpPr/>
          <p:nvPr/>
        </p:nvSpPr>
        <p:spPr>
          <a:xfrm>
            <a:off x="152400" y="6324600"/>
            <a:ext cx="2616998" cy="369332"/>
          </a:xfrm>
          <a:prstGeom prst="rect">
            <a:avLst/>
          </a:prstGeom>
        </p:spPr>
        <p:txBody>
          <a:bodyPr wrap="none">
            <a:spAutoFit/>
          </a:bodyPr>
          <a:lstStyle/>
          <a:p>
            <a:r>
              <a:rPr lang="en-US" dirty="0"/>
              <a:t>* Awarded </a:t>
            </a:r>
            <a:r>
              <a:rPr lang="en-US" dirty="0" smtClean="0"/>
              <a:t>posthumously.</a:t>
            </a:r>
            <a:endParaRPr lang="en-US" dirty="0"/>
          </a:p>
        </p:txBody>
      </p:sp>
      <p:pic>
        <p:nvPicPr>
          <p:cNvPr id="8194" name="Picture 2" descr="Joe P.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01228" y="1085510"/>
            <a:ext cx="2941543" cy="36368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42900" y="4722330"/>
            <a:ext cx="8458200" cy="1477328"/>
          </a:xfrm>
          <a:prstGeom prst="rect">
            <a:avLst/>
          </a:prstGeom>
        </p:spPr>
        <p:txBody>
          <a:bodyPr wrap="square">
            <a:spAutoFit/>
          </a:bodyPr>
          <a:lstStyle/>
          <a:p>
            <a:pPr lvl="0"/>
            <a:r>
              <a:rPr lang="en-US" dirty="0" smtClean="0">
                <a:solidFill>
                  <a:srgbClr val="000000"/>
                </a:solidFill>
              </a:rPr>
              <a:t>Joe P. Martinez*: </a:t>
            </a:r>
            <a:r>
              <a:rPr lang="en-US" dirty="0">
                <a:solidFill>
                  <a:srgbClr val="000000"/>
                </a:solidFill>
              </a:rPr>
              <a:t>United States Army. Born in Taos, New Mexico. </a:t>
            </a:r>
          </a:p>
          <a:p>
            <a:pPr lvl="0"/>
            <a:r>
              <a:rPr lang="en-US" dirty="0">
                <a:solidFill>
                  <a:srgbClr val="000000"/>
                </a:solidFill>
              </a:rPr>
              <a:t>Place and Date of Action: Attu, Aleutians, May 26, 1943. </a:t>
            </a:r>
            <a:endParaRPr lang="en-US" dirty="0" smtClean="0">
              <a:solidFill>
                <a:srgbClr val="000000"/>
              </a:solidFill>
            </a:endParaRPr>
          </a:p>
          <a:p>
            <a:pPr lvl="0"/>
            <a:endParaRPr lang="en-US" dirty="0">
              <a:solidFill>
                <a:srgbClr val="000000"/>
              </a:solidFill>
            </a:endParaRPr>
          </a:p>
          <a:p>
            <a:pPr lvl="0"/>
            <a:r>
              <a:rPr lang="en-US" dirty="0">
                <a:solidFill>
                  <a:srgbClr val="000000"/>
                </a:solidFill>
              </a:rPr>
              <a:t>Martinez was the first Hispanic American posthumously awarded the Medal of Honor for </a:t>
            </a:r>
          </a:p>
          <a:p>
            <a:pPr lvl="0"/>
            <a:r>
              <a:rPr lang="en-US" dirty="0">
                <a:solidFill>
                  <a:srgbClr val="000000"/>
                </a:solidFill>
              </a:rPr>
              <a:t>combat heroism on American soil during World War II.</a:t>
            </a:r>
          </a:p>
        </p:txBody>
      </p:sp>
      <p:sp>
        <p:nvSpPr>
          <p:cNvPr id="5" name="Rectangle 4"/>
          <p:cNvSpPr/>
          <p:nvPr/>
        </p:nvSpPr>
        <p:spPr>
          <a:xfrm>
            <a:off x="2358894" y="315843"/>
            <a:ext cx="4426212" cy="707886"/>
          </a:xfrm>
          <a:prstGeom prst="rect">
            <a:avLst/>
          </a:prstGeom>
        </p:spPr>
        <p:txBody>
          <a:bodyPr wrap="none">
            <a:spAutoFit/>
          </a:bodyPr>
          <a:lstStyle/>
          <a:p>
            <a:r>
              <a:rPr lang="en-US" sz="4000" dirty="0">
                <a:latin typeface="Stencil" pitchFamily="82" charset="0"/>
              </a:rPr>
              <a:t>Medal of honor</a:t>
            </a:r>
          </a:p>
        </p:txBody>
      </p:sp>
      <p:pic>
        <p:nvPicPr>
          <p:cNvPr id="9"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10602" y="314036"/>
            <a:ext cx="1095248" cy="1201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4492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534400" cy="2031325"/>
          </a:xfrm>
          <a:prstGeom prst="rect">
            <a:avLst/>
          </a:prstGeom>
        </p:spPr>
        <p:txBody>
          <a:bodyPr wrap="square">
            <a:spAutoFit/>
          </a:bodyPr>
          <a:lstStyle/>
          <a:p>
            <a:endParaRPr lang="en-US" dirty="0"/>
          </a:p>
          <a:p>
            <a:endParaRPr lang="en-US" dirty="0" smtClean="0"/>
          </a:p>
          <a:p>
            <a:endParaRPr lang="en-US" dirty="0" smtClean="0"/>
          </a:p>
          <a:p>
            <a:endParaRPr lang="en-US" dirty="0"/>
          </a:p>
          <a:p>
            <a:endParaRPr lang="en-US" dirty="0" smtClean="0"/>
          </a:p>
          <a:p>
            <a:endParaRPr lang="en-US" dirty="0"/>
          </a:p>
          <a:p>
            <a:endParaRPr lang="en-US" dirty="0" smtClean="0">
              <a:hlinkClick r:id="rId3" action="ppaction://hlinkfile" tooltip="Manuel Perez Jr."/>
            </a:endParaRPr>
          </a:p>
        </p:txBody>
      </p:sp>
      <p:sp>
        <p:nvSpPr>
          <p:cNvPr id="3" name="Rectangle 2"/>
          <p:cNvSpPr/>
          <p:nvPr/>
        </p:nvSpPr>
        <p:spPr>
          <a:xfrm>
            <a:off x="152400" y="6324600"/>
            <a:ext cx="2616998" cy="369332"/>
          </a:xfrm>
          <a:prstGeom prst="rect">
            <a:avLst/>
          </a:prstGeom>
        </p:spPr>
        <p:txBody>
          <a:bodyPr wrap="none">
            <a:spAutoFit/>
          </a:bodyPr>
          <a:lstStyle/>
          <a:p>
            <a:r>
              <a:rPr lang="en-US" dirty="0"/>
              <a:t>* Awarded </a:t>
            </a:r>
            <a:r>
              <a:rPr lang="en-US" dirty="0" smtClean="0"/>
              <a:t>posthumously.</a:t>
            </a:r>
            <a:endParaRPr lang="en-US" dirty="0"/>
          </a:p>
        </p:txBody>
      </p:sp>
      <p:pic>
        <p:nvPicPr>
          <p:cNvPr id="8196" name="Picture 4" descr="Manuel Perez.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17850" y="1295400"/>
            <a:ext cx="2489200" cy="37338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49344" y="304800"/>
            <a:ext cx="4426212" cy="707886"/>
          </a:xfrm>
          <a:prstGeom prst="rect">
            <a:avLst/>
          </a:prstGeom>
        </p:spPr>
        <p:txBody>
          <a:bodyPr wrap="none">
            <a:spAutoFit/>
          </a:bodyPr>
          <a:lstStyle/>
          <a:p>
            <a:r>
              <a:rPr lang="en-US" sz="4000" dirty="0">
                <a:latin typeface="Stencil" pitchFamily="82" charset="0"/>
              </a:rPr>
              <a:t>Medal of honor</a:t>
            </a:r>
          </a:p>
        </p:txBody>
      </p:sp>
      <p:sp>
        <p:nvSpPr>
          <p:cNvPr id="5" name="Rectangle 4"/>
          <p:cNvSpPr/>
          <p:nvPr/>
        </p:nvSpPr>
        <p:spPr>
          <a:xfrm>
            <a:off x="762000" y="5105400"/>
            <a:ext cx="7620000" cy="923330"/>
          </a:xfrm>
          <a:prstGeom prst="rect">
            <a:avLst/>
          </a:prstGeom>
        </p:spPr>
        <p:txBody>
          <a:bodyPr wrap="square">
            <a:spAutoFit/>
          </a:bodyPr>
          <a:lstStyle/>
          <a:p>
            <a:pPr lvl="0"/>
            <a:r>
              <a:rPr lang="en-US" dirty="0">
                <a:solidFill>
                  <a:srgbClr val="000000"/>
                </a:solidFill>
              </a:rPr>
              <a:t>Manuel Perez Jr.*: United States Army. Born in Oklahoma City, Oklahoma. </a:t>
            </a:r>
          </a:p>
          <a:p>
            <a:pPr lvl="0"/>
            <a:r>
              <a:rPr lang="en-US" dirty="0">
                <a:solidFill>
                  <a:srgbClr val="000000"/>
                </a:solidFill>
              </a:rPr>
              <a:t>Place and Date of Action: Fort William McKinley, Luzon, Philippine Islands, February 13, 1945.</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10602" y="314036"/>
            <a:ext cx="1095248" cy="1201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9474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839200" cy="3416320"/>
          </a:xfrm>
          <a:prstGeom prst="rect">
            <a:avLst/>
          </a:prstGeom>
        </p:spPr>
        <p:txBody>
          <a:bodyPr wrap="square">
            <a:spAutoFit/>
          </a:bodyPr>
          <a:lstStyle/>
          <a:p>
            <a:endParaRPr lang="en-US" dirty="0" smtClean="0"/>
          </a:p>
          <a:p>
            <a:endParaRPr lang="en-US" dirty="0"/>
          </a:p>
          <a:p>
            <a:endParaRPr lang="en-US" dirty="0" smtClean="0"/>
          </a:p>
          <a:p>
            <a:endParaRPr lang="en-US" dirty="0" smtClean="0"/>
          </a:p>
          <a:p>
            <a:endParaRPr lang="en-US" dirty="0"/>
          </a:p>
          <a:p>
            <a:endParaRPr lang="en-US" dirty="0" smtClean="0">
              <a:hlinkClick r:id="rId3" action="ppaction://hlinkfile" tooltip="Ysmael R. Villegas"/>
            </a:endParaRPr>
          </a:p>
          <a:p>
            <a:endParaRPr lang="en-US" dirty="0">
              <a:hlinkClick r:id="rId3" action="ppaction://hlinkfile" tooltip="Ysmael R. Villegas"/>
            </a:endParaRPr>
          </a:p>
          <a:p>
            <a:endParaRPr lang="en-US" dirty="0" smtClean="0">
              <a:hlinkClick r:id="rId3" action="ppaction://hlinkfile" tooltip="Ysmael R. Villegas"/>
            </a:endParaRPr>
          </a:p>
          <a:p>
            <a:endParaRPr lang="en-US" dirty="0">
              <a:hlinkClick r:id="rId3" action="ppaction://hlinkfile" tooltip="Ysmael R. Villegas"/>
            </a:endParaRPr>
          </a:p>
          <a:p>
            <a:endParaRPr lang="en-US" dirty="0">
              <a:hlinkClick r:id="rId3" action="ppaction://hlinkfile" tooltip="Ysmael R. Villegas"/>
            </a:endParaRPr>
          </a:p>
          <a:p>
            <a:endParaRPr lang="en-US" dirty="0"/>
          </a:p>
          <a:p>
            <a:endParaRPr lang="en-US" dirty="0"/>
          </a:p>
        </p:txBody>
      </p:sp>
      <p:pic>
        <p:nvPicPr>
          <p:cNvPr id="7170" name="Picture 2" descr="Cleto Rodriguez.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5393" y="1028700"/>
            <a:ext cx="3593211" cy="41621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358894" y="249443"/>
            <a:ext cx="4426212" cy="707886"/>
          </a:xfrm>
          <a:prstGeom prst="rect">
            <a:avLst/>
          </a:prstGeom>
        </p:spPr>
        <p:txBody>
          <a:bodyPr wrap="none">
            <a:spAutoFit/>
          </a:bodyPr>
          <a:lstStyle/>
          <a:p>
            <a:r>
              <a:rPr lang="en-US" sz="4000" dirty="0">
                <a:latin typeface="Stencil" pitchFamily="82" charset="0"/>
              </a:rPr>
              <a:t>Medal of honor</a:t>
            </a:r>
          </a:p>
        </p:txBody>
      </p:sp>
      <p:sp>
        <p:nvSpPr>
          <p:cNvPr id="4" name="Rectangle 3"/>
          <p:cNvSpPr/>
          <p:nvPr/>
        </p:nvSpPr>
        <p:spPr>
          <a:xfrm>
            <a:off x="916872" y="5486400"/>
            <a:ext cx="7310255" cy="923330"/>
          </a:xfrm>
          <a:prstGeom prst="rect">
            <a:avLst/>
          </a:prstGeom>
        </p:spPr>
        <p:txBody>
          <a:bodyPr wrap="square">
            <a:spAutoFit/>
          </a:bodyPr>
          <a:lstStyle/>
          <a:p>
            <a:pPr lvl="0"/>
            <a:r>
              <a:rPr lang="en-US" dirty="0" err="1" smtClean="0">
                <a:solidFill>
                  <a:srgbClr val="000000"/>
                </a:solidFill>
              </a:rPr>
              <a:t>Cleto</a:t>
            </a:r>
            <a:r>
              <a:rPr lang="en-US" dirty="0" smtClean="0">
                <a:solidFill>
                  <a:srgbClr val="000000"/>
                </a:solidFill>
              </a:rPr>
              <a:t> L. Rodriguez: </a:t>
            </a:r>
            <a:r>
              <a:rPr lang="en-US" dirty="0">
                <a:solidFill>
                  <a:srgbClr val="000000"/>
                </a:solidFill>
              </a:rPr>
              <a:t>United States Army. Born in San Marcos, Texas.</a:t>
            </a:r>
          </a:p>
          <a:p>
            <a:pPr lvl="0"/>
            <a:r>
              <a:rPr lang="en-US" dirty="0">
                <a:solidFill>
                  <a:srgbClr val="000000"/>
                </a:solidFill>
              </a:rPr>
              <a:t>Place and Date of Action: </a:t>
            </a:r>
            <a:r>
              <a:rPr lang="en-US" dirty="0" err="1">
                <a:solidFill>
                  <a:srgbClr val="000000"/>
                </a:solidFill>
              </a:rPr>
              <a:t>Paco</a:t>
            </a:r>
            <a:r>
              <a:rPr lang="en-US" dirty="0">
                <a:solidFill>
                  <a:srgbClr val="000000"/>
                </a:solidFill>
              </a:rPr>
              <a:t> Railroad Station, Manila, </a:t>
            </a:r>
          </a:p>
          <a:p>
            <a:pPr lvl="0"/>
            <a:r>
              <a:rPr lang="en-US" dirty="0">
                <a:solidFill>
                  <a:srgbClr val="000000"/>
                </a:solidFill>
              </a:rPr>
              <a:t>Philippine Islands, February 9, 1945.</a:t>
            </a:r>
          </a:p>
        </p:txBody>
      </p:sp>
      <p:pic>
        <p:nvPicPr>
          <p:cNvPr id="9"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10602" y="314036"/>
            <a:ext cx="1095248" cy="1201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2283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839200" cy="2585323"/>
          </a:xfrm>
          <a:prstGeom prst="rect">
            <a:avLst/>
          </a:prstGeom>
        </p:spPr>
        <p:txBody>
          <a:bodyPr wrap="square">
            <a:spAutoFit/>
          </a:bodyPr>
          <a:lstStyle/>
          <a:p>
            <a:endParaRPr lang="en-US" dirty="0" smtClean="0"/>
          </a:p>
          <a:p>
            <a:endParaRPr lang="en-US" dirty="0" smtClean="0"/>
          </a:p>
          <a:p>
            <a:endParaRPr lang="en-US" dirty="0"/>
          </a:p>
          <a:p>
            <a:endParaRPr lang="en-US" dirty="0" smtClean="0">
              <a:hlinkClick r:id="rId3" action="ppaction://hlinkfile" tooltip="Ysmael R. Villegas"/>
            </a:endParaRPr>
          </a:p>
          <a:p>
            <a:endParaRPr lang="en-US" dirty="0">
              <a:hlinkClick r:id="rId3" action="ppaction://hlinkfile" tooltip="Ysmael R. Villegas"/>
            </a:endParaRPr>
          </a:p>
          <a:p>
            <a:endParaRPr lang="en-US" dirty="0" smtClean="0">
              <a:hlinkClick r:id="rId3" action="ppaction://hlinkfile" tooltip="Ysmael R. Villegas"/>
            </a:endParaRPr>
          </a:p>
          <a:p>
            <a:endParaRPr lang="en-US" dirty="0">
              <a:hlinkClick r:id="rId3" action="ppaction://hlinkfile" tooltip="Ysmael R. Villegas"/>
            </a:endParaRPr>
          </a:p>
          <a:p>
            <a:endParaRPr lang="en-US" dirty="0">
              <a:hlinkClick r:id="rId3" action="ppaction://hlinkfile" tooltip="Ysmael R. Villegas"/>
            </a:endParaRPr>
          </a:p>
          <a:p>
            <a:endParaRPr lang="en-US" dirty="0"/>
          </a:p>
        </p:txBody>
      </p:sp>
      <p:pic>
        <p:nvPicPr>
          <p:cNvPr id="7172" name="Picture 4" descr="Alejandro Ruiz.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45147" y="1295400"/>
            <a:ext cx="2853706" cy="396515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358894" y="332421"/>
            <a:ext cx="4426212" cy="707886"/>
          </a:xfrm>
          <a:prstGeom prst="rect">
            <a:avLst/>
          </a:prstGeom>
        </p:spPr>
        <p:txBody>
          <a:bodyPr wrap="none">
            <a:spAutoFit/>
          </a:bodyPr>
          <a:lstStyle/>
          <a:p>
            <a:r>
              <a:rPr lang="en-US" sz="4000" dirty="0">
                <a:latin typeface="Stencil" pitchFamily="82" charset="0"/>
              </a:rPr>
              <a:t>Medal of honor</a:t>
            </a:r>
          </a:p>
        </p:txBody>
      </p:sp>
      <p:sp>
        <p:nvSpPr>
          <p:cNvPr id="4" name="Rectangle 3"/>
          <p:cNvSpPr/>
          <p:nvPr/>
        </p:nvSpPr>
        <p:spPr>
          <a:xfrm>
            <a:off x="914400" y="5410200"/>
            <a:ext cx="7315200" cy="646331"/>
          </a:xfrm>
          <a:prstGeom prst="rect">
            <a:avLst/>
          </a:prstGeom>
        </p:spPr>
        <p:txBody>
          <a:bodyPr wrap="square">
            <a:spAutoFit/>
          </a:bodyPr>
          <a:lstStyle/>
          <a:p>
            <a:pPr lvl="0"/>
            <a:r>
              <a:rPr lang="en-US" dirty="0" smtClean="0">
                <a:solidFill>
                  <a:srgbClr val="000000"/>
                </a:solidFill>
              </a:rPr>
              <a:t>Alejandro R. Ruiz: </a:t>
            </a:r>
            <a:r>
              <a:rPr lang="en-US" dirty="0">
                <a:solidFill>
                  <a:srgbClr val="000000"/>
                </a:solidFill>
              </a:rPr>
              <a:t>United States Army. Born in Loving, New Mexico. </a:t>
            </a:r>
          </a:p>
          <a:p>
            <a:pPr lvl="0"/>
            <a:r>
              <a:rPr lang="en-US" dirty="0">
                <a:solidFill>
                  <a:srgbClr val="000000"/>
                </a:solidFill>
              </a:rPr>
              <a:t>Place and Date of Action: Okinawa, Japan, April 28, 1945.</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10602" y="314036"/>
            <a:ext cx="1095248" cy="1201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7673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839200" cy="3139321"/>
          </a:xfrm>
          <a:prstGeom prst="rect">
            <a:avLst/>
          </a:prstGeom>
        </p:spPr>
        <p:txBody>
          <a:bodyPr wrap="square">
            <a:spAutoFit/>
          </a:bodyPr>
          <a:lstStyle/>
          <a:p>
            <a:endParaRPr lang="en-US" dirty="0"/>
          </a:p>
          <a:p>
            <a:endParaRPr lang="en-US" dirty="0" smtClean="0"/>
          </a:p>
          <a:p>
            <a:endParaRPr lang="en-US" dirty="0" smtClean="0"/>
          </a:p>
          <a:p>
            <a:endParaRPr lang="en-US" dirty="0"/>
          </a:p>
          <a:p>
            <a:endParaRPr lang="en-US" dirty="0" smtClean="0">
              <a:hlinkClick r:id="rId3" action="ppaction://hlinkfile" tooltip="Ysmael R. Villegas"/>
            </a:endParaRPr>
          </a:p>
          <a:p>
            <a:endParaRPr lang="en-US" dirty="0">
              <a:hlinkClick r:id="rId3" action="ppaction://hlinkfile" tooltip="Ysmael R. Villegas"/>
            </a:endParaRPr>
          </a:p>
          <a:p>
            <a:endParaRPr lang="en-US" dirty="0" smtClean="0">
              <a:hlinkClick r:id="rId3" action="ppaction://hlinkfile" tooltip="Ysmael R. Villegas"/>
            </a:endParaRPr>
          </a:p>
          <a:p>
            <a:endParaRPr lang="en-US" dirty="0">
              <a:hlinkClick r:id="rId3" action="ppaction://hlinkfile" tooltip="Ysmael R. Villegas"/>
            </a:endParaRPr>
          </a:p>
          <a:p>
            <a:endParaRPr lang="en-US" dirty="0">
              <a:hlinkClick r:id="rId3" action="ppaction://hlinkfile" tooltip="Ysmael R. Villegas"/>
            </a:endParaRPr>
          </a:p>
          <a:p>
            <a:endParaRPr lang="en-US" dirty="0"/>
          </a:p>
          <a:p>
            <a:endParaRPr lang="en-US" dirty="0"/>
          </a:p>
        </p:txBody>
      </p:sp>
      <p:pic>
        <p:nvPicPr>
          <p:cNvPr id="7174" name="Picture 6" descr="Ysmael Villegas.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7999" y="838200"/>
            <a:ext cx="3048000" cy="433552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358894" y="228600"/>
            <a:ext cx="4426212" cy="707886"/>
          </a:xfrm>
          <a:prstGeom prst="rect">
            <a:avLst/>
          </a:prstGeom>
        </p:spPr>
        <p:txBody>
          <a:bodyPr wrap="none">
            <a:spAutoFit/>
          </a:bodyPr>
          <a:lstStyle/>
          <a:p>
            <a:r>
              <a:rPr lang="en-US" sz="4000" dirty="0">
                <a:latin typeface="Stencil" pitchFamily="82" charset="0"/>
              </a:rPr>
              <a:t>Medal of honor</a:t>
            </a:r>
          </a:p>
        </p:txBody>
      </p:sp>
      <p:sp>
        <p:nvSpPr>
          <p:cNvPr id="4" name="Rectangle 3"/>
          <p:cNvSpPr/>
          <p:nvPr/>
        </p:nvSpPr>
        <p:spPr>
          <a:xfrm>
            <a:off x="761999" y="5257800"/>
            <a:ext cx="7620000" cy="923330"/>
          </a:xfrm>
          <a:prstGeom prst="rect">
            <a:avLst/>
          </a:prstGeom>
        </p:spPr>
        <p:txBody>
          <a:bodyPr wrap="square">
            <a:spAutoFit/>
          </a:bodyPr>
          <a:lstStyle/>
          <a:p>
            <a:pPr lvl="0"/>
            <a:r>
              <a:rPr lang="en-US" dirty="0" err="1" smtClean="0">
                <a:solidFill>
                  <a:srgbClr val="000000"/>
                </a:solidFill>
              </a:rPr>
              <a:t>Ysmael</a:t>
            </a:r>
            <a:r>
              <a:rPr lang="en-US" dirty="0" smtClean="0">
                <a:solidFill>
                  <a:srgbClr val="000000"/>
                </a:solidFill>
              </a:rPr>
              <a:t> R. Villegas*: </a:t>
            </a:r>
            <a:r>
              <a:rPr lang="en-US" dirty="0">
                <a:solidFill>
                  <a:srgbClr val="000000"/>
                </a:solidFill>
              </a:rPr>
              <a:t>United States Army. Born in Casa Blanca, California. </a:t>
            </a:r>
          </a:p>
          <a:p>
            <a:pPr lvl="0"/>
            <a:r>
              <a:rPr lang="en-US" dirty="0">
                <a:solidFill>
                  <a:srgbClr val="000000"/>
                </a:solidFill>
              </a:rPr>
              <a:t>Place and Date of Action: Villa Verde Trail, Luzon, Philippine Islands, March 20, 1945.</a:t>
            </a:r>
          </a:p>
        </p:txBody>
      </p:sp>
      <p:sp>
        <p:nvSpPr>
          <p:cNvPr id="5" name="Rectangle 4"/>
          <p:cNvSpPr/>
          <p:nvPr/>
        </p:nvSpPr>
        <p:spPr>
          <a:xfrm>
            <a:off x="147782" y="6254363"/>
            <a:ext cx="3040061" cy="369332"/>
          </a:xfrm>
          <a:prstGeom prst="rect">
            <a:avLst/>
          </a:prstGeom>
        </p:spPr>
        <p:txBody>
          <a:bodyPr wrap="square">
            <a:spAutoFit/>
          </a:bodyPr>
          <a:lstStyle/>
          <a:p>
            <a:pPr lvl="0"/>
            <a:r>
              <a:rPr lang="en-US" dirty="0">
                <a:solidFill>
                  <a:srgbClr val="000000"/>
                </a:solidFill>
              </a:rPr>
              <a:t>* Awarded posthumously.</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10602" y="314036"/>
            <a:ext cx="1095248" cy="1201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2283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0" descr="http://www.ccmuseumedres.com/userpictures/html_page_image.135.1.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573833"/>
            <a:ext cx="4725617" cy="579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673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http://latinalista.com/wp-content/uploads/2007/04/461473733_e882edf1a3_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3200" y="609600"/>
            <a:ext cx="3400425" cy="471735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757694" y="5715000"/>
            <a:ext cx="3371436" cy="584775"/>
          </a:xfrm>
          <a:prstGeom prst="rect">
            <a:avLst/>
          </a:prstGeom>
          <a:noFill/>
        </p:spPr>
        <p:txBody>
          <a:bodyPr wrap="none" rtlCol="0">
            <a:spAutoFit/>
          </a:bodyPr>
          <a:lstStyle/>
          <a:p>
            <a:r>
              <a:rPr lang="en-US" sz="3200" b="1" dirty="0" smtClean="0">
                <a:latin typeface="Stencil" pitchFamily="82" charset="0"/>
              </a:rPr>
              <a:t>Felix </a:t>
            </a:r>
            <a:r>
              <a:rPr lang="en-US" sz="3200" b="1" dirty="0" err="1" smtClean="0">
                <a:latin typeface="Stencil" pitchFamily="82" charset="0"/>
              </a:rPr>
              <a:t>longoria</a:t>
            </a:r>
            <a:endParaRPr lang="en-US" sz="3200" b="1" dirty="0">
              <a:latin typeface="Stencil" pitchFamily="82" charset="0"/>
            </a:endParaRPr>
          </a:p>
        </p:txBody>
      </p:sp>
    </p:spTree>
    <p:extLst>
      <p:ext uri="{BB962C8B-B14F-4D97-AF65-F5344CB8AC3E}">
        <p14:creationId xmlns:p14="http://schemas.microsoft.com/office/powerpoint/2010/main" val="2995319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6" name="Picture 22" descr="http://defendthehonor.org/wp-content/uploads/2010/03/Rivas-Rodriguez-Maggie-2007_925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2980" y="1219200"/>
            <a:ext cx="5372100" cy="3581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312250" y="443591"/>
            <a:ext cx="6213560" cy="584775"/>
          </a:xfrm>
          <a:prstGeom prst="rect">
            <a:avLst/>
          </a:prstGeom>
          <a:noFill/>
        </p:spPr>
        <p:txBody>
          <a:bodyPr wrap="none" rtlCol="0">
            <a:spAutoFit/>
          </a:bodyPr>
          <a:lstStyle/>
          <a:p>
            <a:r>
              <a:rPr lang="en-US" sz="3200" dirty="0" smtClean="0">
                <a:latin typeface="Stencil" pitchFamily="82" charset="0"/>
              </a:rPr>
              <a:t>Keeping the memories alive</a:t>
            </a:r>
            <a:endParaRPr lang="en-US" sz="3200" dirty="0">
              <a:latin typeface="Stencil" pitchFamily="82" charset="0"/>
            </a:endParaRPr>
          </a:p>
        </p:txBody>
      </p:sp>
      <p:sp>
        <p:nvSpPr>
          <p:cNvPr id="3" name="TextBox 2"/>
          <p:cNvSpPr txBox="1"/>
          <p:nvPr/>
        </p:nvSpPr>
        <p:spPr>
          <a:xfrm>
            <a:off x="1447800" y="4953000"/>
            <a:ext cx="5942461" cy="1015663"/>
          </a:xfrm>
          <a:prstGeom prst="rect">
            <a:avLst/>
          </a:prstGeom>
          <a:noFill/>
        </p:spPr>
        <p:txBody>
          <a:bodyPr wrap="none" rtlCol="0">
            <a:spAutoFit/>
          </a:bodyPr>
          <a:lstStyle/>
          <a:p>
            <a:pPr algn="ctr"/>
            <a:r>
              <a:rPr lang="en-US" sz="2000" b="1" dirty="0" smtClean="0"/>
              <a:t>Doctor Maggie Rivas-Rodriguez</a:t>
            </a:r>
          </a:p>
          <a:p>
            <a:pPr algn="ctr"/>
            <a:r>
              <a:rPr lang="en-US" sz="2000" b="1" dirty="0" smtClean="0"/>
              <a:t>University of Texas, School of Journalism</a:t>
            </a:r>
          </a:p>
          <a:p>
            <a:pPr algn="ctr"/>
            <a:r>
              <a:rPr lang="en-US" sz="2000" b="1" dirty="0" smtClean="0"/>
              <a:t>The US Latino/Latina World War II Oral History Project</a:t>
            </a:r>
            <a:endParaRPr lang="en-US" sz="2000" b="1" dirty="0"/>
          </a:p>
        </p:txBody>
      </p:sp>
    </p:spTree>
    <p:extLst>
      <p:ext uri="{BB962C8B-B14F-4D97-AF65-F5344CB8AC3E}">
        <p14:creationId xmlns:p14="http://schemas.microsoft.com/office/powerpoint/2010/main" val="2768297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6871" y="381000"/>
            <a:ext cx="5243743" cy="707886"/>
          </a:xfrm>
          <a:prstGeom prst="rect">
            <a:avLst/>
          </a:prstGeom>
          <a:noFill/>
        </p:spPr>
        <p:txBody>
          <a:bodyPr wrap="none" rtlCol="0">
            <a:spAutoFit/>
          </a:bodyPr>
          <a:lstStyle/>
          <a:p>
            <a:pPr algn="ctr"/>
            <a:r>
              <a:rPr lang="en-US" sz="4000" dirty="0" smtClean="0">
                <a:latin typeface="Stencil" pitchFamily="82" charset="0"/>
              </a:rPr>
              <a:t>How many served ?</a:t>
            </a:r>
            <a:endParaRPr lang="en-US" sz="4000" dirty="0">
              <a:latin typeface="Stencil" pitchFamily="82" charset="0"/>
            </a:endParaRPr>
          </a:p>
        </p:txBody>
      </p:sp>
      <p:pic>
        <p:nvPicPr>
          <p:cNvPr id="5" name="Picture 4" descr="http://www.somosprimos.com/sp2002/gu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8342" y="1088886"/>
            <a:ext cx="6400800" cy="5517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94771" cy="1323439"/>
          </a:xfrm>
          <a:prstGeom prst="rect">
            <a:avLst/>
          </a:prstGeom>
          <a:noFill/>
        </p:spPr>
        <p:txBody>
          <a:bodyPr wrap="none" rtlCol="0">
            <a:spAutoFit/>
          </a:bodyPr>
          <a:lstStyle/>
          <a:p>
            <a:pPr algn="ctr"/>
            <a:r>
              <a:rPr lang="en-US" sz="2000" dirty="0" smtClean="0">
                <a:latin typeface="Stencil" pitchFamily="82" charset="0"/>
              </a:rPr>
              <a:t>Three units of predominantly </a:t>
            </a:r>
            <a:r>
              <a:rPr lang="en-US" sz="2000" dirty="0" err="1" smtClean="0">
                <a:latin typeface="Stencil" pitchFamily="82" charset="0"/>
              </a:rPr>
              <a:t>hispanic</a:t>
            </a:r>
            <a:r>
              <a:rPr lang="en-US" sz="2000" dirty="0" smtClean="0">
                <a:latin typeface="Stencil" pitchFamily="82" charset="0"/>
              </a:rPr>
              <a:t> </a:t>
            </a:r>
          </a:p>
          <a:p>
            <a:pPr algn="ctr"/>
            <a:r>
              <a:rPr lang="en-US" sz="2000" dirty="0" smtClean="0">
                <a:latin typeface="Stencil" pitchFamily="82" charset="0"/>
              </a:rPr>
              <a:t>Personnel Served in the pacific.</a:t>
            </a:r>
          </a:p>
          <a:p>
            <a:pPr algn="ctr"/>
            <a:r>
              <a:rPr lang="en-US" sz="2000" dirty="0" smtClean="0">
                <a:latin typeface="Stencil" pitchFamily="82" charset="0"/>
              </a:rPr>
              <a:t>The 200</a:t>
            </a:r>
            <a:r>
              <a:rPr lang="en-US" sz="2000" baseline="30000" dirty="0" smtClean="0">
                <a:latin typeface="Stencil" pitchFamily="82" charset="0"/>
              </a:rPr>
              <a:t>th</a:t>
            </a:r>
            <a:r>
              <a:rPr lang="en-US" sz="2000" dirty="0" smtClean="0">
                <a:latin typeface="Stencil" pitchFamily="82" charset="0"/>
              </a:rPr>
              <a:t> and 515</a:t>
            </a:r>
            <a:r>
              <a:rPr lang="en-US" sz="2000" baseline="30000" dirty="0" smtClean="0">
                <a:latin typeface="Stencil" pitchFamily="82" charset="0"/>
              </a:rPr>
              <a:t>th</a:t>
            </a:r>
            <a:r>
              <a:rPr lang="en-US" sz="2000" dirty="0" smtClean="0">
                <a:latin typeface="Stencil" pitchFamily="82" charset="0"/>
              </a:rPr>
              <a:t> coast artillery (new </a:t>
            </a:r>
            <a:r>
              <a:rPr lang="en-US" sz="2000" dirty="0" err="1" smtClean="0">
                <a:latin typeface="Stencil" pitchFamily="82" charset="0"/>
              </a:rPr>
              <a:t>mexico</a:t>
            </a:r>
            <a:r>
              <a:rPr lang="en-US" sz="2000" dirty="0" smtClean="0">
                <a:latin typeface="Stencil" pitchFamily="82" charset="0"/>
              </a:rPr>
              <a:t> national guard)</a:t>
            </a:r>
          </a:p>
          <a:p>
            <a:pPr algn="ctr"/>
            <a:r>
              <a:rPr lang="en-US" sz="2000" dirty="0" smtClean="0">
                <a:latin typeface="Stencil" pitchFamily="82" charset="0"/>
              </a:rPr>
              <a:t>And the 158</a:t>
            </a:r>
            <a:r>
              <a:rPr lang="en-US" sz="2000" baseline="30000" dirty="0" smtClean="0">
                <a:latin typeface="Stencil" pitchFamily="82" charset="0"/>
              </a:rPr>
              <a:t>th</a:t>
            </a:r>
            <a:r>
              <a:rPr lang="en-US" sz="2000" dirty="0" smtClean="0">
                <a:latin typeface="Stencil" pitchFamily="82" charset="0"/>
              </a:rPr>
              <a:t> regimental combat team (</a:t>
            </a:r>
            <a:r>
              <a:rPr lang="en-US" sz="2000" dirty="0" err="1" smtClean="0">
                <a:latin typeface="Stencil" pitchFamily="82" charset="0"/>
              </a:rPr>
              <a:t>arizona</a:t>
            </a:r>
            <a:r>
              <a:rPr lang="en-US" sz="2000" dirty="0" smtClean="0">
                <a:latin typeface="Stencil" pitchFamily="82" charset="0"/>
              </a:rPr>
              <a:t> national guard).</a:t>
            </a:r>
            <a:endParaRPr lang="en-US" sz="2000" dirty="0">
              <a:latin typeface="Stencil" pitchFamily="82" charset="0"/>
            </a:endParaRPr>
          </a:p>
        </p:txBody>
      </p:sp>
      <p:pic>
        <p:nvPicPr>
          <p:cNvPr id="6" name="Picture 8" descr="http://www.bushmasters158.com/luzon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0507" y="1780639"/>
            <a:ext cx="7246156" cy="4665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329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1709" y="381000"/>
            <a:ext cx="4947188" cy="707886"/>
          </a:xfrm>
          <a:prstGeom prst="rect">
            <a:avLst/>
          </a:prstGeom>
          <a:noFill/>
        </p:spPr>
        <p:txBody>
          <a:bodyPr wrap="none" rtlCol="0">
            <a:spAutoFit/>
          </a:bodyPr>
          <a:lstStyle/>
          <a:p>
            <a:r>
              <a:rPr lang="en-US" sz="4000" dirty="0" smtClean="0">
                <a:latin typeface="Stencil" pitchFamily="82" charset="0"/>
              </a:rPr>
              <a:t>accomplishments</a:t>
            </a:r>
            <a:endParaRPr lang="en-US" sz="4000" dirty="0">
              <a:latin typeface="Stencil" pitchFamily="82" charset="0"/>
            </a:endParaRPr>
          </a:p>
        </p:txBody>
      </p:sp>
      <p:pic>
        <p:nvPicPr>
          <p:cNvPr id="8" name="Picture 14" descr="http://upload.wikimedia.org/wikipedia/commons/thumb/a/a6/Pedro_del_Valle.jpg/220px-Pedro_del_Vall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4437" y="1143000"/>
            <a:ext cx="3481731" cy="443129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47988" y="6019800"/>
            <a:ext cx="3794629" cy="461665"/>
          </a:xfrm>
          <a:prstGeom prst="rect">
            <a:avLst/>
          </a:prstGeom>
          <a:noFill/>
        </p:spPr>
        <p:txBody>
          <a:bodyPr wrap="none" rtlCol="0">
            <a:spAutoFit/>
          </a:bodyPr>
          <a:lstStyle/>
          <a:p>
            <a:pPr algn="ctr"/>
            <a:r>
              <a:rPr lang="en-US" dirty="0" smtClean="0">
                <a:latin typeface="Stencil" pitchFamily="82" charset="0"/>
              </a:rPr>
              <a:t> </a:t>
            </a:r>
            <a:r>
              <a:rPr lang="en-US" sz="2400" dirty="0" err="1" smtClean="0">
                <a:latin typeface="Stencil" pitchFamily="82" charset="0"/>
              </a:rPr>
              <a:t>pedro</a:t>
            </a:r>
            <a:r>
              <a:rPr lang="en-US" sz="2400" dirty="0" smtClean="0">
                <a:latin typeface="Stencil" pitchFamily="82" charset="0"/>
              </a:rPr>
              <a:t> del </a:t>
            </a:r>
            <a:r>
              <a:rPr lang="en-US" sz="2400" dirty="0" err="1" smtClean="0">
                <a:latin typeface="Stencil" pitchFamily="82" charset="0"/>
              </a:rPr>
              <a:t>valle</a:t>
            </a:r>
            <a:r>
              <a:rPr lang="en-US" sz="2400" dirty="0" smtClean="0">
                <a:latin typeface="Stencil" pitchFamily="82" charset="0"/>
              </a:rPr>
              <a:t>, </a:t>
            </a:r>
            <a:r>
              <a:rPr lang="en-US" sz="2400" dirty="0" err="1" smtClean="0">
                <a:latin typeface="Stencil" pitchFamily="82" charset="0"/>
              </a:rPr>
              <a:t>usmc</a:t>
            </a:r>
            <a:endParaRPr lang="en-US" sz="2400" dirty="0" smtClean="0">
              <a:latin typeface="Stencil" pitchFamily="82" charset="0"/>
            </a:endParaRPr>
          </a:p>
        </p:txBody>
      </p:sp>
    </p:spTree>
    <p:extLst>
      <p:ext uri="{BB962C8B-B14F-4D97-AF65-F5344CB8AC3E}">
        <p14:creationId xmlns:p14="http://schemas.microsoft.com/office/powerpoint/2010/main" val="2803191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0" y="228600"/>
            <a:ext cx="4947188" cy="707886"/>
          </a:xfrm>
          <a:prstGeom prst="rect">
            <a:avLst/>
          </a:prstGeom>
          <a:noFill/>
        </p:spPr>
        <p:txBody>
          <a:bodyPr wrap="none" rtlCol="0">
            <a:spAutoFit/>
          </a:bodyPr>
          <a:lstStyle/>
          <a:p>
            <a:r>
              <a:rPr lang="en-US" sz="4000" dirty="0" smtClean="0">
                <a:latin typeface="Stencil" pitchFamily="82" charset="0"/>
              </a:rPr>
              <a:t>accomplishments</a:t>
            </a:r>
            <a:endParaRPr lang="en-US" sz="4000" dirty="0">
              <a:latin typeface="Stencil" pitchFamily="82" charset="0"/>
            </a:endParaRPr>
          </a:p>
        </p:txBody>
      </p:sp>
      <p:pic>
        <p:nvPicPr>
          <p:cNvPr id="7" name="Picture 16" descr="http://www.uscg.mil/history/img/JosephBAvil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7624" y="1066800"/>
            <a:ext cx="3041940" cy="46482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309484" y="5943600"/>
            <a:ext cx="6138220" cy="461665"/>
          </a:xfrm>
          <a:prstGeom prst="rect">
            <a:avLst/>
          </a:prstGeom>
          <a:noFill/>
        </p:spPr>
        <p:txBody>
          <a:bodyPr wrap="none" rtlCol="0">
            <a:spAutoFit/>
          </a:bodyPr>
          <a:lstStyle/>
          <a:p>
            <a:pPr algn="ctr"/>
            <a:r>
              <a:rPr lang="en-US" sz="2400" dirty="0" smtClean="0">
                <a:latin typeface="Stencil" pitchFamily="82" charset="0"/>
              </a:rPr>
              <a:t>Mario </a:t>
            </a:r>
            <a:r>
              <a:rPr lang="en-US" sz="2400" dirty="0" err="1" smtClean="0">
                <a:latin typeface="Stencil" pitchFamily="82" charset="0"/>
              </a:rPr>
              <a:t>frederic</a:t>
            </a:r>
            <a:r>
              <a:rPr lang="en-US" sz="2400" dirty="0" smtClean="0">
                <a:latin typeface="Stencil" pitchFamily="82" charset="0"/>
              </a:rPr>
              <a:t> </a:t>
            </a:r>
            <a:r>
              <a:rPr lang="en-US" sz="2400" dirty="0" err="1" smtClean="0">
                <a:latin typeface="Stencil" pitchFamily="82" charset="0"/>
              </a:rPr>
              <a:t>ramirez</a:t>
            </a:r>
            <a:r>
              <a:rPr lang="en-US" sz="2400" dirty="0" smtClean="0">
                <a:latin typeface="Stencil" pitchFamily="82" charset="0"/>
              </a:rPr>
              <a:t> de </a:t>
            </a:r>
            <a:r>
              <a:rPr lang="en-US" sz="2400" dirty="0" err="1" smtClean="0">
                <a:latin typeface="Stencil" pitchFamily="82" charset="0"/>
              </a:rPr>
              <a:t>arellano</a:t>
            </a:r>
            <a:endParaRPr lang="en-US" sz="2400" dirty="0" smtClean="0">
              <a:latin typeface="Stencil" pitchFamily="82" charset="0"/>
            </a:endParaRPr>
          </a:p>
        </p:txBody>
      </p:sp>
    </p:spTree>
    <p:extLst>
      <p:ext uri="{BB962C8B-B14F-4D97-AF65-F5344CB8AC3E}">
        <p14:creationId xmlns:p14="http://schemas.microsoft.com/office/powerpoint/2010/main" val="2402518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283366"/>
            <a:ext cx="4947188" cy="707886"/>
          </a:xfrm>
          <a:prstGeom prst="rect">
            <a:avLst/>
          </a:prstGeom>
        </p:spPr>
        <p:txBody>
          <a:bodyPr wrap="none">
            <a:spAutoFit/>
          </a:bodyPr>
          <a:lstStyle/>
          <a:p>
            <a:r>
              <a:rPr lang="en-US" sz="4000" dirty="0">
                <a:latin typeface="Stencil" pitchFamily="82" charset="0"/>
              </a:rPr>
              <a:t>accomplishments</a:t>
            </a:r>
          </a:p>
        </p:txBody>
      </p:sp>
      <p:pic>
        <p:nvPicPr>
          <p:cNvPr id="3" name="Picture 4" descr="File:Gabaldon 1944.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19914" y="1219200"/>
            <a:ext cx="4881965" cy="4572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61792" y="6019800"/>
            <a:ext cx="3998210" cy="461665"/>
          </a:xfrm>
          <a:prstGeom prst="rect">
            <a:avLst/>
          </a:prstGeom>
          <a:noFill/>
        </p:spPr>
        <p:txBody>
          <a:bodyPr wrap="none" rtlCol="0">
            <a:spAutoFit/>
          </a:bodyPr>
          <a:lstStyle/>
          <a:p>
            <a:pPr algn="ctr"/>
            <a:r>
              <a:rPr lang="en-US" sz="2400" dirty="0" err="1" smtClean="0">
                <a:latin typeface="Stencil" pitchFamily="82" charset="0"/>
              </a:rPr>
              <a:t>Pfc</a:t>
            </a:r>
            <a:r>
              <a:rPr lang="en-US" sz="2400" dirty="0" smtClean="0">
                <a:latin typeface="Stencil" pitchFamily="82" charset="0"/>
              </a:rPr>
              <a:t> guy </a:t>
            </a:r>
            <a:r>
              <a:rPr lang="en-US" sz="2400" dirty="0" err="1" smtClean="0">
                <a:latin typeface="Stencil" pitchFamily="82" charset="0"/>
              </a:rPr>
              <a:t>gabaldon</a:t>
            </a:r>
            <a:r>
              <a:rPr lang="en-US" sz="2400" dirty="0" smtClean="0">
                <a:latin typeface="Stencil" pitchFamily="82" charset="0"/>
              </a:rPr>
              <a:t>, </a:t>
            </a:r>
            <a:r>
              <a:rPr lang="en-US" sz="2400" dirty="0" err="1" smtClean="0">
                <a:latin typeface="Stencil" pitchFamily="82" charset="0"/>
              </a:rPr>
              <a:t>usmc</a:t>
            </a:r>
            <a:endParaRPr lang="en-US" sz="2400" dirty="0">
              <a:latin typeface="Stencil" pitchFamily="82" charset="0"/>
            </a:endParaRPr>
          </a:p>
        </p:txBody>
      </p:sp>
    </p:spTree>
    <p:extLst>
      <p:ext uri="{BB962C8B-B14F-4D97-AF65-F5344CB8AC3E}">
        <p14:creationId xmlns:p14="http://schemas.microsoft.com/office/powerpoint/2010/main" val="919922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4947188" cy="707886"/>
          </a:xfrm>
          <a:prstGeom prst="rect">
            <a:avLst/>
          </a:prstGeom>
        </p:spPr>
        <p:txBody>
          <a:bodyPr wrap="none">
            <a:spAutoFit/>
          </a:bodyPr>
          <a:lstStyle/>
          <a:p>
            <a:r>
              <a:rPr lang="en-US" sz="4000" dirty="0">
                <a:latin typeface="Stencil" pitchFamily="82" charset="0"/>
              </a:rPr>
              <a:t>accomplishments</a:t>
            </a:r>
          </a:p>
        </p:txBody>
      </p:sp>
      <p:pic>
        <p:nvPicPr>
          <p:cNvPr id="4" name="Picture 2" descr="File:Perdomo2.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30794" y="1371600"/>
            <a:ext cx="3048000" cy="448975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183980" y="6019800"/>
            <a:ext cx="4541628" cy="461665"/>
          </a:xfrm>
          <a:prstGeom prst="rect">
            <a:avLst/>
          </a:prstGeom>
          <a:noFill/>
        </p:spPr>
        <p:txBody>
          <a:bodyPr wrap="none" rtlCol="0">
            <a:spAutoFit/>
          </a:bodyPr>
          <a:lstStyle/>
          <a:p>
            <a:pPr algn="ctr"/>
            <a:r>
              <a:rPr lang="en-US" sz="2400" dirty="0" smtClean="0">
                <a:latin typeface="Stencil" pitchFamily="82" charset="0"/>
              </a:rPr>
              <a:t>Lieutenant </a:t>
            </a:r>
            <a:r>
              <a:rPr lang="en-US" sz="2400" dirty="0" err="1" smtClean="0">
                <a:latin typeface="Stencil" pitchFamily="82" charset="0"/>
              </a:rPr>
              <a:t>oscar</a:t>
            </a:r>
            <a:r>
              <a:rPr lang="en-US" sz="2400" dirty="0" smtClean="0">
                <a:latin typeface="Stencil" pitchFamily="82" charset="0"/>
              </a:rPr>
              <a:t> </a:t>
            </a:r>
            <a:r>
              <a:rPr lang="en-US" sz="2400" dirty="0" err="1" smtClean="0">
                <a:latin typeface="Stencil" pitchFamily="82" charset="0"/>
              </a:rPr>
              <a:t>perdomo</a:t>
            </a:r>
            <a:endParaRPr lang="en-US" sz="2400" dirty="0">
              <a:latin typeface="Stencil" pitchFamily="82" charset="0"/>
            </a:endParaRPr>
          </a:p>
        </p:txBody>
      </p:sp>
    </p:spTree>
    <p:extLst>
      <p:ext uri="{BB962C8B-B14F-4D97-AF65-F5344CB8AC3E}">
        <p14:creationId xmlns:p14="http://schemas.microsoft.com/office/powerpoint/2010/main" val="2688548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314036"/>
            <a:ext cx="4426212" cy="707886"/>
          </a:xfrm>
          <a:prstGeom prst="rect">
            <a:avLst/>
          </a:prstGeom>
          <a:noFill/>
        </p:spPr>
        <p:txBody>
          <a:bodyPr wrap="none" rtlCol="0">
            <a:spAutoFit/>
          </a:bodyPr>
          <a:lstStyle/>
          <a:p>
            <a:r>
              <a:rPr lang="en-US" sz="4000" dirty="0" smtClean="0">
                <a:latin typeface="Stencil" pitchFamily="82" charset="0"/>
              </a:rPr>
              <a:t>Medal of honor</a:t>
            </a:r>
            <a:endParaRPr lang="en-US" sz="4000" dirty="0">
              <a:latin typeface="Stencil" pitchFamily="82" charset="0"/>
            </a:endParaRPr>
          </a:p>
        </p:txBody>
      </p:sp>
      <p:pic>
        <p:nvPicPr>
          <p:cNvPr id="9218" name="Picture 2" descr="Gonsalves H USMC.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17435" y="1219200"/>
            <a:ext cx="2458542" cy="3245278"/>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File:Moh right.gif">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10602" y="1"/>
            <a:ext cx="1095248" cy="1600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6214190"/>
            <a:ext cx="3116262" cy="338554"/>
          </a:xfrm>
          <a:prstGeom prst="rect">
            <a:avLst/>
          </a:prstGeom>
        </p:spPr>
        <p:txBody>
          <a:bodyPr wrap="square">
            <a:spAutoFit/>
          </a:bodyPr>
          <a:lstStyle/>
          <a:p>
            <a:pPr lvl="0"/>
            <a:r>
              <a:rPr lang="en-US" sz="1600" dirty="0">
                <a:solidFill>
                  <a:srgbClr val="000000"/>
                </a:solidFill>
              </a:rPr>
              <a:t>* </a:t>
            </a:r>
            <a:r>
              <a:rPr lang="en-US" sz="1600" dirty="0" smtClean="0">
                <a:solidFill>
                  <a:srgbClr val="000000"/>
                </a:solidFill>
              </a:rPr>
              <a:t>Awarded posthumously</a:t>
            </a:r>
            <a:r>
              <a:rPr lang="en-US" sz="1600" dirty="0">
                <a:solidFill>
                  <a:srgbClr val="000000"/>
                </a:solidFill>
              </a:rPr>
              <a:t>.</a:t>
            </a:r>
          </a:p>
        </p:txBody>
      </p:sp>
      <p:sp>
        <p:nvSpPr>
          <p:cNvPr id="5" name="Rectangle 4"/>
          <p:cNvSpPr/>
          <p:nvPr/>
        </p:nvSpPr>
        <p:spPr>
          <a:xfrm>
            <a:off x="955806" y="4780626"/>
            <a:ext cx="6781799" cy="584775"/>
          </a:xfrm>
          <a:prstGeom prst="rect">
            <a:avLst/>
          </a:prstGeom>
        </p:spPr>
        <p:txBody>
          <a:bodyPr wrap="square">
            <a:spAutoFit/>
          </a:bodyPr>
          <a:lstStyle/>
          <a:p>
            <a:pPr lvl="0"/>
            <a:r>
              <a:rPr lang="en-US" sz="1600" dirty="0" smtClean="0">
                <a:solidFill>
                  <a:srgbClr val="000000"/>
                </a:solidFill>
              </a:rPr>
              <a:t>Harold </a:t>
            </a:r>
            <a:r>
              <a:rPr lang="en-US" sz="1600" dirty="0" err="1" smtClean="0">
                <a:solidFill>
                  <a:srgbClr val="000000"/>
                </a:solidFill>
              </a:rPr>
              <a:t>Gonsalves</a:t>
            </a:r>
            <a:r>
              <a:rPr lang="en-US" sz="1600" dirty="0" smtClean="0">
                <a:solidFill>
                  <a:srgbClr val="000000"/>
                </a:solidFill>
              </a:rPr>
              <a:t>*: </a:t>
            </a:r>
            <a:r>
              <a:rPr lang="en-US" sz="1600" dirty="0">
                <a:solidFill>
                  <a:srgbClr val="000000"/>
                </a:solidFill>
              </a:rPr>
              <a:t>United States Marine Corps. Born in Alameda, California. </a:t>
            </a:r>
          </a:p>
          <a:p>
            <a:pPr lvl="0"/>
            <a:r>
              <a:rPr lang="en-US" sz="1600" dirty="0">
                <a:solidFill>
                  <a:srgbClr val="000000"/>
                </a:solidFill>
              </a:rPr>
              <a:t>Place and Date of Action: </a:t>
            </a:r>
            <a:r>
              <a:rPr lang="en-US" sz="1600" dirty="0" err="1">
                <a:solidFill>
                  <a:srgbClr val="000000"/>
                </a:solidFill>
              </a:rPr>
              <a:t>Ryūkyū</a:t>
            </a:r>
            <a:r>
              <a:rPr lang="en-US" sz="1600" dirty="0">
                <a:solidFill>
                  <a:srgbClr val="000000"/>
                </a:solidFill>
              </a:rPr>
              <a:t> Chain, Okinawa, April 15, 1945</a:t>
            </a:r>
            <a:endParaRPr lang="en-US" dirty="0"/>
          </a:p>
        </p:txBody>
      </p:sp>
    </p:spTree>
    <p:extLst>
      <p:ext uri="{BB962C8B-B14F-4D97-AF65-F5344CB8AC3E}">
        <p14:creationId xmlns:p14="http://schemas.microsoft.com/office/powerpoint/2010/main" val="1394492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314036"/>
            <a:ext cx="4426212" cy="707886"/>
          </a:xfrm>
          <a:prstGeom prst="rect">
            <a:avLst/>
          </a:prstGeom>
          <a:noFill/>
        </p:spPr>
        <p:txBody>
          <a:bodyPr wrap="none" rtlCol="0">
            <a:spAutoFit/>
          </a:bodyPr>
          <a:lstStyle/>
          <a:p>
            <a:r>
              <a:rPr lang="en-US" sz="4000" dirty="0" smtClean="0">
                <a:latin typeface="Stencil" pitchFamily="82" charset="0"/>
              </a:rPr>
              <a:t>Medal of honor</a:t>
            </a:r>
            <a:endParaRPr lang="en-US" sz="4000" dirty="0">
              <a:latin typeface="Stencil" pitchFamily="82" charset="0"/>
            </a:endParaRPr>
          </a:p>
        </p:txBody>
      </p:sp>
      <p:pic>
        <p:nvPicPr>
          <p:cNvPr id="9222" name="Picture 6" descr="DavidMGonzales cropped.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4117" y="1183986"/>
            <a:ext cx="2885177" cy="381981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 y="6054438"/>
            <a:ext cx="2590800" cy="338554"/>
          </a:xfrm>
          <a:prstGeom prst="rect">
            <a:avLst/>
          </a:prstGeom>
        </p:spPr>
        <p:txBody>
          <a:bodyPr wrap="square">
            <a:spAutoFit/>
          </a:bodyPr>
          <a:lstStyle/>
          <a:p>
            <a:pPr lvl="0"/>
            <a:r>
              <a:rPr lang="en-US" sz="1600" dirty="0">
                <a:solidFill>
                  <a:srgbClr val="000000"/>
                </a:solidFill>
              </a:rPr>
              <a:t>* Awarded posthumously.</a:t>
            </a:r>
          </a:p>
        </p:txBody>
      </p:sp>
      <p:sp>
        <p:nvSpPr>
          <p:cNvPr id="5" name="Rectangle 4"/>
          <p:cNvSpPr/>
          <p:nvPr/>
        </p:nvSpPr>
        <p:spPr>
          <a:xfrm>
            <a:off x="899160" y="5181600"/>
            <a:ext cx="7315200" cy="584775"/>
          </a:xfrm>
          <a:prstGeom prst="rect">
            <a:avLst/>
          </a:prstGeom>
        </p:spPr>
        <p:txBody>
          <a:bodyPr wrap="square">
            <a:spAutoFit/>
          </a:bodyPr>
          <a:lstStyle/>
          <a:p>
            <a:pPr lvl="0"/>
            <a:r>
              <a:rPr lang="en-US" sz="1600" dirty="0" smtClean="0">
                <a:solidFill>
                  <a:srgbClr val="000000"/>
                </a:solidFill>
              </a:rPr>
              <a:t>David M. Gonzales*: </a:t>
            </a:r>
            <a:r>
              <a:rPr lang="en-US" sz="1600" dirty="0">
                <a:solidFill>
                  <a:srgbClr val="000000"/>
                </a:solidFill>
              </a:rPr>
              <a:t>United States Army. Born in Pacoima, California. </a:t>
            </a:r>
          </a:p>
          <a:p>
            <a:pPr lvl="0"/>
            <a:r>
              <a:rPr lang="en-US" sz="1600" dirty="0">
                <a:solidFill>
                  <a:srgbClr val="000000"/>
                </a:solidFill>
              </a:rPr>
              <a:t>Place and Date of Action: Villa Verde Trail, Luzon, Philippine Islands, April 25, 1945.</a:t>
            </a:r>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10602" y="314036"/>
            <a:ext cx="1095248" cy="1201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5521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1346</Words>
  <Application>Microsoft Office PowerPoint</Application>
  <PresentationFormat>On-screen Show (4:3)</PresentationFormat>
  <Paragraphs>130</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National Museum Of The Pacific War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D. Koone</dc:creator>
  <cp:lastModifiedBy>Rich Koone</cp:lastModifiedBy>
  <cp:revision>47</cp:revision>
  <dcterms:created xsi:type="dcterms:W3CDTF">2012-06-01T20:32:44Z</dcterms:created>
  <dcterms:modified xsi:type="dcterms:W3CDTF">2015-01-28T19:49:23Z</dcterms:modified>
</cp:coreProperties>
</file>