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5" r:id="rId2"/>
    <p:sldId id="259" r:id="rId3"/>
    <p:sldId id="258" r:id="rId4"/>
    <p:sldId id="266" r:id="rId5"/>
    <p:sldId id="260" r:id="rId6"/>
    <p:sldId id="257" r:id="rId7"/>
    <p:sldId id="267" r:id="rId8"/>
    <p:sldId id="261" r:id="rId9"/>
    <p:sldId id="268" r:id="rId10"/>
    <p:sldId id="263" r:id="rId11"/>
    <p:sldId id="264" r:id="rId12"/>
    <p:sldId id="262"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29CFE547-29FF-417E-B4C3-957C4541FD9F}" type="datetimeFigureOut">
              <a:rPr lang="en-US" smtClean="0"/>
              <a:t>11/25/2014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2D41B8A5-A51D-4351-9028-F6FCE1106F66}" type="slidenum">
              <a:rPr lang="en-US" smtClean="0"/>
              <a:t>‹#›</a:t>
            </a:fld>
            <a:endParaRPr lang="en-US"/>
          </a:p>
        </p:txBody>
      </p:sp>
    </p:spTree>
    <p:extLst>
      <p:ext uri="{BB962C8B-B14F-4D97-AF65-F5344CB8AC3E}">
        <p14:creationId xmlns:p14="http://schemas.microsoft.com/office/powerpoint/2010/main" val="417930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5CA5CAB-B107-4391-919C-53748F0D1CF6}" type="datetimeFigureOut">
              <a:rPr lang="en-US" smtClean="0"/>
              <a:pPr/>
              <a:t>11/25/2014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DB07AB6-3D7E-49AA-8648-49D96044B251}" type="slidenum">
              <a:rPr lang="en-US" smtClean="0"/>
              <a:pPr/>
              <a:t>‹#›</a:t>
            </a:fld>
            <a:endParaRPr lang="en-US"/>
          </a:p>
        </p:txBody>
      </p:sp>
    </p:spTree>
    <p:extLst>
      <p:ext uri="{BB962C8B-B14F-4D97-AF65-F5344CB8AC3E}">
        <p14:creationId xmlns:p14="http://schemas.microsoft.com/office/powerpoint/2010/main" val="118186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WWII the U.S. military used </a:t>
            </a:r>
            <a:r>
              <a:rPr lang="en-US" dirty="0" smtClean="0"/>
              <a:t>Native Americans </a:t>
            </a:r>
            <a:r>
              <a:rPr lang="en-US" dirty="0" smtClean="0"/>
              <a:t>as</a:t>
            </a:r>
            <a:r>
              <a:rPr lang="en-US" baseline="0" dirty="0" smtClean="0"/>
              <a:t> “Code Talkers” because they knew that even if the enemy intercepted the transmissions they would not be able to decipher them.  This was because the different tribes all had different languages and there were few non-native speakers of those languages.  Although the Navajo are the most famous of the code talkers, there were at least 15 different tribes that provided men for this program.</a:t>
            </a:r>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1</a:t>
            </a:fld>
            <a:endParaRPr lang="en-US"/>
          </a:p>
        </p:txBody>
      </p:sp>
    </p:spTree>
    <p:extLst>
      <p:ext uri="{BB962C8B-B14F-4D97-AF65-F5344CB8AC3E}">
        <p14:creationId xmlns:p14="http://schemas.microsoft.com/office/powerpoint/2010/main" val="398975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September 27, 2007 – Pine Ridge, South Dakota – The language is Lakota, one of three dialects of the people collectively called Sioux. The language is divided into three dialects – Dakota, </a:t>
            </a:r>
            <a:r>
              <a:rPr lang="en-US" dirty="0" err="1" smtClean="0"/>
              <a:t>Nakota</a:t>
            </a:r>
            <a:r>
              <a:rPr lang="en-US" dirty="0" smtClean="0"/>
              <a:t> and Lakota – but any person who speaks one dialect can understand the others.</a:t>
            </a:r>
            <a:br>
              <a:rPr lang="en-US" dirty="0" smtClean="0"/>
            </a:br>
            <a:endParaRPr lang="en-US" dirty="0" smtClean="0"/>
          </a:p>
          <a:p>
            <a:r>
              <a:rPr lang="en-US" dirty="0" smtClean="0"/>
              <a:t>Clarence Wolf Guts is an 83-year-old Lakota warrior whose ability to speak his native language played a role in defeating the Japanese in World War II.</a:t>
            </a:r>
            <a:br>
              <a:rPr lang="en-US" dirty="0" smtClean="0"/>
            </a:br>
            <a:endParaRPr lang="en-US" dirty="0" smtClean="0"/>
          </a:p>
          <a:p>
            <a:r>
              <a:rPr lang="en-US" dirty="0" smtClean="0"/>
              <a:t>“I helped win the war, I helped, me and my buddies,” he said.</a:t>
            </a:r>
            <a:br>
              <a:rPr lang="en-US" dirty="0" smtClean="0"/>
            </a:br>
            <a:endParaRPr lang="en-US" dirty="0" smtClean="0"/>
          </a:p>
          <a:p>
            <a:r>
              <a:rPr lang="en-US" dirty="0" smtClean="0"/>
              <a:t>With a surname that many non-Indians in the US military found amusing, Clarence Wolf Guts took his fair share of teasing, but he soon found himself assigned with other Lakota speakers to a special unit. The so-called code talkers would send and receive messages in their language. Similar programs were operated by the U.S. Marines using mainly Navajo speakers. The Japanese were never able to understand the messages.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10</a:t>
            </a:fld>
            <a:endParaRPr lang="en-US"/>
          </a:p>
        </p:txBody>
      </p:sp>
    </p:spTree>
    <p:extLst>
      <p:ext uri="{BB962C8B-B14F-4D97-AF65-F5344CB8AC3E}">
        <p14:creationId xmlns:p14="http://schemas.microsoft.com/office/powerpoint/2010/main" val="219766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Rex </a:t>
            </a:r>
            <a:r>
              <a:rPr lang="en-US" dirty="0" err="1" smtClean="0"/>
              <a:t>Pooyouma</a:t>
            </a:r>
            <a:r>
              <a:rPr lang="en-US" dirty="0" smtClean="0"/>
              <a:t> was identified by the U.S. Army Center of Military Studies in September 2010, as a Hopi Code Talker.  In October 2010, documentation was provided that also identified Orville Wadsworth as the 10th Hopi Code Talker.</a:t>
            </a:r>
          </a:p>
          <a:p>
            <a:r>
              <a:rPr lang="en-US" dirty="0" smtClean="0"/>
              <a:t> </a:t>
            </a:r>
          </a:p>
          <a:p>
            <a:r>
              <a:rPr lang="en-US" dirty="0" smtClean="0"/>
              <a:t>During WWII, </a:t>
            </a:r>
            <a:r>
              <a:rPr lang="en-US" dirty="0" err="1" smtClean="0"/>
              <a:t>Pooyouma</a:t>
            </a:r>
            <a:r>
              <a:rPr lang="en-US" dirty="0" smtClean="0"/>
              <a:t> (on the left) was assigned to the ground staff at Group Headquarters in the 380th. Wadsworth (on the right) was assigned to the 90th Bombardment Group. Both were selected and trained as part of a secret Native American Code Talker communications network to transmit secret-coded messages, using their Hopi </a:t>
            </a:r>
            <a:r>
              <a:rPr lang="en-US" dirty="0" err="1" smtClean="0"/>
              <a:t>Lavayii</a:t>
            </a:r>
            <a:r>
              <a:rPr lang="en-US" dirty="0" smtClean="0"/>
              <a:t>, in the Pacific campaign.</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11</a:t>
            </a:fld>
            <a:endParaRPr lang="en-US"/>
          </a:p>
        </p:txBody>
      </p:sp>
    </p:spTree>
    <p:extLst>
      <p:ext uri="{BB962C8B-B14F-4D97-AF65-F5344CB8AC3E}">
        <p14:creationId xmlns:p14="http://schemas.microsoft.com/office/powerpoint/2010/main" val="74947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WWII, Native Americans used</a:t>
            </a:r>
            <a:r>
              <a:rPr lang="en-US" baseline="0" dirty="0" smtClean="0"/>
              <a:t> as Code Talkers played a vital role in keeping important information from the enemy.  They served in both the European and Pacific theaters of war and aiding in the Allied victory over Germany and </a:t>
            </a:r>
            <a:r>
              <a:rPr lang="en-US" baseline="0" smtClean="0"/>
              <a:t>Japan.  </a:t>
            </a:r>
            <a:r>
              <a:rPr lang="en-US" smtClean="0"/>
              <a:t>Do </a:t>
            </a:r>
            <a:r>
              <a:rPr lang="en-US" dirty="0" smtClean="0"/>
              <a:t>you have any questions?</a:t>
            </a:r>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12</a:t>
            </a:fld>
            <a:endParaRPr lang="en-US"/>
          </a:p>
        </p:txBody>
      </p:sp>
    </p:spTree>
    <p:extLst>
      <p:ext uri="{BB962C8B-B14F-4D97-AF65-F5344CB8AC3E}">
        <p14:creationId xmlns:p14="http://schemas.microsoft.com/office/powerpoint/2010/main" val="268801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1942, there were about 50,000 Navajo tribe members. As of 1945, about 540 Navajos served as Marines. From 375 to 420 of those trained as code talkers; the rest served in other capacities.</a:t>
            </a:r>
          </a:p>
          <a:p>
            <a:r>
              <a:rPr lang="en-US" dirty="0" smtClean="0"/>
              <a:t>Navajo remained potentially valuable as code even after the war. For that reason, the code talkers, whose skill and courage saved both American lives and military engagements, only recently earned recognition from the Government and the public.</a:t>
            </a:r>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2</a:t>
            </a:fld>
            <a:endParaRPr lang="en-US"/>
          </a:p>
        </p:txBody>
      </p:sp>
    </p:spTree>
    <p:extLst>
      <p:ext uri="{BB962C8B-B14F-4D97-AF65-F5344CB8AC3E}">
        <p14:creationId xmlns:p14="http://schemas.microsoft.com/office/powerpoint/2010/main" val="299934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Japanese, who were skilled code breakers, remained baffled by the Navajo language. The Japanese chief of intelligence, Lieutenant General Seizo </a:t>
            </a:r>
            <a:r>
              <a:rPr lang="en-US" dirty="0" err="1" smtClean="0"/>
              <a:t>Arisue</a:t>
            </a:r>
            <a:r>
              <a:rPr lang="en-US" dirty="0" smtClean="0"/>
              <a:t>, said that while they were able to decipher the codes used by the U.S. Army and Army Air Corps, they never cracked the code used by the Marines. The Navajo code talkers even stymied a Navajo soldier taken prisoner at Bataan. (About 20 Navajos served in the U.S. Army in the Philippines.) The Navajo soldier, forced to listen to the jumbled words of talker transmissions, said to a code talker after the war, "I never figured out what you guys who got me into all that trouble were saying."</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3</a:t>
            </a:fld>
            <a:endParaRPr lang="en-US"/>
          </a:p>
        </p:txBody>
      </p:sp>
    </p:spTree>
    <p:extLst>
      <p:ext uri="{BB962C8B-B14F-4D97-AF65-F5344CB8AC3E}">
        <p14:creationId xmlns:p14="http://schemas.microsoft.com/office/powerpoint/2010/main" val="34931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to use Navajo for secure communications came from Philip Johnston, the son of a missionary to the Navajos and one of the few non-Navajos who spoke their language fluently. Johnston, reared on the Navajo reservation, was a World War I veteran who knew of the military's search for a code that would withstand all attempts to decipher it. He also knew that Native American languages notably Choctaw had been used in World War I to encode messages.</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4</a:t>
            </a:fld>
            <a:endParaRPr lang="en-US"/>
          </a:p>
        </p:txBody>
      </p:sp>
    </p:spTree>
    <p:extLst>
      <p:ext uri="{BB962C8B-B14F-4D97-AF65-F5344CB8AC3E}">
        <p14:creationId xmlns:p14="http://schemas.microsoft.com/office/powerpoint/2010/main" val="2570299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Johnston believed Navajo answered the military requirement for an undecipherable code because Navajo is an unwritten language of extreme complexity. Its syntax and tonal qualities, not to mention dialects, make it unintelligible to anyone without extensive exposure and training. It has no alphabet or symbols, and is spoken only on the Navajo lands of the American Southwest. One estimate indicates that less than 30 non-Navajos, none of them Japanese, could understand the language at the outbreak of World War II.</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5</a:t>
            </a:fld>
            <a:endParaRPr lang="en-US"/>
          </a:p>
        </p:txBody>
      </p:sp>
    </p:spTree>
    <p:extLst>
      <p:ext uri="{BB962C8B-B14F-4D97-AF65-F5344CB8AC3E}">
        <p14:creationId xmlns:p14="http://schemas.microsoft.com/office/powerpoint/2010/main" val="83591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Navajo Code Talker's Dictionary:</a:t>
            </a:r>
          </a:p>
          <a:p>
            <a:r>
              <a:rPr lang="en-US" dirty="0" smtClean="0"/>
              <a:t>When a Navajo code talker received a message, what he heard was a string of seemingly unrelated Navajo words. The code talker first had to translate each Navajo word into its English equivalent. Then he used only the first letter of the English equivalent in spelling an English word. Thus, the Navajo words "</a:t>
            </a:r>
            <a:r>
              <a:rPr lang="en-US" dirty="0" err="1" smtClean="0"/>
              <a:t>wol</a:t>
            </a:r>
            <a:r>
              <a:rPr lang="en-US" dirty="0" smtClean="0"/>
              <a:t>-la-</a:t>
            </a:r>
            <a:r>
              <a:rPr lang="en-US" dirty="0" err="1" smtClean="0"/>
              <a:t>chee</a:t>
            </a:r>
            <a:r>
              <a:rPr lang="en-US" dirty="0" smtClean="0"/>
              <a:t>" (ant), "be-la-</a:t>
            </a:r>
            <a:r>
              <a:rPr lang="en-US" dirty="0" err="1" smtClean="0"/>
              <a:t>sana</a:t>
            </a:r>
            <a:r>
              <a:rPr lang="en-US" dirty="0" smtClean="0"/>
              <a:t>" (apple) and "</a:t>
            </a:r>
            <a:r>
              <a:rPr lang="en-US" dirty="0" err="1" smtClean="0"/>
              <a:t>tse-nill</a:t>
            </a:r>
            <a:r>
              <a:rPr lang="en-US" dirty="0" smtClean="0"/>
              <a:t>" (axe) all stood for the letter "a." One way to say the word "Navy" in Navajo code would be "</a:t>
            </a:r>
            <a:r>
              <a:rPr lang="en-US" dirty="0" err="1" smtClean="0"/>
              <a:t>tsah</a:t>
            </a:r>
            <a:r>
              <a:rPr lang="en-US" dirty="0" smtClean="0"/>
              <a:t> (needle) </a:t>
            </a:r>
            <a:r>
              <a:rPr lang="en-US" dirty="0" err="1" smtClean="0"/>
              <a:t>wol</a:t>
            </a:r>
            <a:r>
              <a:rPr lang="en-US" dirty="0" smtClean="0"/>
              <a:t>-la-</a:t>
            </a:r>
            <a:r>
              <a:rPr lang="en-US" dirty="0" err="1" smtClean="0"/>
              <a:t>chee</a:t>
            </a:r>
            <a:r>
              <a:rPr lang="en-US" dirty="0" smtClean="0"/>
              <a:t> (ant) ah-</a:t>
            </a:r>
            <a:r>
              <a:rPr lang="en-US" dirty="0" err="1" smtClean="0"/>
              <a:t>keh</a:t>
            </a:r>
            <a:r>
              <a:rPr lang="en-US" dirty="0" smtClean="0"/>
              <a:t>-di- </a:t>
            </a:r>
            <a:r>
              <a:rPr lang="en-US" dirty="0" err="1" smtClean="0"/>
              <a:t>glini</a:t>
            </a:r>
            <a:r>
              <a:rPr lang="en-US" dirty="0" smtClean="0"/>
              <a:t> (victor) </a:t>
            </a:r>
            <a:r>
              <a:rPr lang="en-US" dirty="0" err="1" smtClean="0"/>
              <a:t>tsah</a:t>
            </a:r>
            <a:r>
              <a:rPr lang="en-US" dirty="0" smtClean="0"/>
              <a:t>-ah-</a:t>
            </a:r>
            <a:r>
              <a:rPr lang="en-US" dirty="0" err="1" smtClean="0"/>
              <a:t>dzoh</a:t>
            </a:r>
            <a:r>
              <a:rPr lang="en-US" dirty="0" smtClean="0"/>
              <a:t> (yucca)."</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6</a:t>
            </a:fld>
            <a:endParaRPr lang="en-US"/>
          </a:p>
        </p:txBody>
      </p:sp>
    </p:spTree>
    <p:extLst>
      <p:ext uri="{BB962C8B-B14F-4D97-AF65-F5344CB8AC3E}">
        <p14:creationId xmlns:p14="http://schemas.microsoft.com/office/powerpoint/2010/main" val="171562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letters had more than one Navajo word representing them. Not all words had to be spelled out letter by letter. The developers of the original code assigned Navajo words to represent about 450 frequently used military terms that did not exist in the Navajo language. Several examples: "</a:t>
            </a:r>
            <a:r>
              <a:rPr lang="en-US" dirty="0" err="1" smtClean="0"/>
              <a:t>besh</a:t>
            </a:r>
            <a:r>
              <a:rPr lang="en-US" dirty="0" smtClean="0"/>
              <a:t>- lo" (iron fish) meant "submarine," "dah-he- </a:t>
            </a:r>
            <a:r>
              <a:rPr lang="en-US" dirty="0" err="1" smtClean="0"/>
              <a:t>tih</a:t>
            </a:r>
            <a:r>
              <a:rPr lang="en-US" dirty="0" smtClean="0"/>
              <a:t>-hi" (hummingbird) meant "fighter plane" and "</a:t>
            </a:r>
            <a:r>
              <a:rPr lang="en-US" dirty="0" err="1" smtClean="0"/>
              <a:t>debeh</a:t>
            </a:r>
            <a:r>
              <a:rPr lang="en-US" dirty="0" smtClean="0"/>
              <a:t>-li-</a:t>
            </a:r>
            <a:r>
              <a:rPr lang="en-US" dirty="0" err="1" smtClean="0"/>
              <a:t>zine</a:t>
            </a:r>
            <a:r>
              <a:rPr lang="en-US" dirty="0" smtClean="0"/>
              <a:t>" (black street) meant "squad."</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7</a:t>
            </a:fld>
            <a:endParaRPr lang="en-US"/>
          </a:p>
        </p:txBody>
      </p:sp>
    </p:spTree>
    <p:extLst>
      <p:ext uri="{BB962C8B-B14F-4D97-AF65-F5344CB8AC3E}">
        <p14:creationId xmlns:p14="http://schemas.microsoft.com/office/powerpoint/2010/main" val="257342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Meskwake</a:t>
            </a:r>
            <a:r>
              <a:rPr lang="en-US" dirty="0" smtClean="0"/>
              <a:t> men used their language against the Germans in North Africa. Twenty-seven </a:t>
            </a:r>
            <a:r>
              <a:rPr lang="en-US" dirty="0" err="1" smtClean="0"/>
              <a:t>Meskwaki</a:t>
            </a:r>
            <a:r>
              <a:rPr lang="en-US" dirty="0" smtClean="0"/>
              <a:t>, then 16% of Iowa's </a:t>
            </a:r>
            <a:r>
              <a:rPr lang="en-US" dirty="0" err="1" smtClean="0"/>
              <a:t>Meskwaki</a:t>
            </a:r>
            <a:r>
              <a:rPr lang="en-US" dirty="0" smtClean="0"/>
              <a:t> population, enlisted in the U.S. Army together in January 1941</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8</a:t>
            </a:fld>
            <a:endParaRPr lang="en-US"/>
          </a:p>
        </p:txBody>
      </p:sp>
    </p:spTree>
    <p:extLst>
      <p:ext uri="{BB962C8B-B14F-4D97-AF65-F5344CB8AC3E}">
        <p14:creationId xmlns:p14="http://schemas.microsoft.com/office/powerpoint/2010/main" val="102365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Comanches</a:t>
            </a:r>
            <a:r>
              <a:rPr lang="en-US" dirty="0" smtClean="0"/>
              <a:t> of the 4th Signal Company compiled a vocabulary of over 100 code terms using words or phrases in their own language. Using a substitution method similar to the Navajo, the Comanche code word for tank was "turtle", bomber was "pregnant airplane", machine gun was "sewing machine" and Adolf Hitler became "crazy white man”.</a:t>
            </a:r>
          </a:p>
          <a:p>
            <a:endParaRPr lang="en-US" dirty="0"/>
          </a:p>
        </p:txBody>
      </p:sp>
      <p:sp>
        <p:nvSpPr>
          <p:cNvPr id="4" name="Slide Number Placeholder 3"/>
          <p:cNvSpPr>
            <a:spLocks noGrp="1"/>
          </p:cNvSpPr>
          <p:nvPr>
            <p:ph type="sldNum" sz="quarter" idx="10"/>
          </p:nvPr>
        </p:nvSpPr>
        <p:spPr/>
        <p:txBody>
          <a:bodyPr/>
          <a:lstStyle/>
          <a:p>
            <a:fld id="{ADB07AB6-3D7E-49AA-8648-49D96044B251}" type="slidenum">
              <a:rPr lang="en-US" smtClean="0"/>
              <a:pPr/>
              <a:t>9</a:t>
            </a:fld>
            <a:endParaRPr lang="en-US"/>
          </a:p>
        </p:txBody>
      </p:sp>
    </p:spTree>
    <p:extLst>
      <p:ext uri="{BB962C8B-B14F-4D97-AF65-F5344CB8AC3E}">
        <p14:creationId xmlns:p14="http://schemas.microsoft.com/office/powerpoint/2010/main" val="38185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04C86A8-CA19-49A9-8F92-C94809B83FE1}"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C86A8-CA19-49A9-8F92-C94809B83FE1}"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C86A8-CA19-49A9-8F92-C94809B83F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C86A8-CA19-49A9-8F92-C94809B83FE1}"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D03EA72-2F3B-4057-BBAA-8A28A12AEBCA}" type="datetimeFigureOut">
              <a:rPr lang="en-US" smtClean="0"/>
              <a:pPr/>
              <a:t>11/25/2014</a:t>
            </a:fld>
            <a:endParaRPr lang="en-US"/>
          </a:p>
        </p:txBody>
      </p:sp>
      <p:sp>
        <p:nvSpPr>
          <p:cNvPr id="7" name="Slide Number Placeholder 6"/>
          <p:cNvSpPr>
            <a:spLocks noGrp="1"/>
          </p:cNvSpPr>
          <p:nvPr>
            <p:ph type="sldNum" sz="quarter" idx="12"/>
          </p:nvPr>
        </p:nvSpPr>
        <p:spPr/>
        <p:txBody>
          <a:bodyPr/>
          <a:lstStyle/>
          <a:p>
            <a:fld id="{604C86A8-CA19-49A9-8F92-C94809B83FE1}"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D03EA72-2F3B-4057-BBAA-8A28A12AEBCA}" type="datetimeFigureOut">
              <a:rPr lang="en-US" smtClean="0"/>
              <a:pPr/>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04C86A8-CA19-49A9-8F92-C94809B83FE1}"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2211" cy="584775"/>
          </a:xfrm>
          <a:prstGeom prst="rect">
            <a:avLst/>
          </a:prstGeom>
          <a:noFill/>
        </p:spPr>
        <p:txBody>
          <a:bodyPr wrap="none" rtlCol="0">
            <a:spAutoFit/>
          </a:bodyPr>
          <a:lstStyle/>
          <a:p>
            <a:r>
              <a:rPr lang="en-US" sz="3200" dirty="0" smtClean="0">
                <a:latin typeface="Stencil" pitchFamily="82" charset="0"/>
              </a:rPr>
              <a:t>Native-</a:t>
            </a:r>
            <a:r>
              <a:rPr lang="en-US" sz="3200" dirty="0" err="1" smtClean="0">
                <a:latin typeface="Stencil" pitchFamily="82" charset="0"/>
              </a:rPr>
              <a:t>american</a:t>
            </a:r>
            <a:r>
              <a:rPr lang="en-US" sz="3200" dirty="0" smtClean="0">
                <a:latin typeface="Stencil" pitchFamily="82" charset="0"/>
              </a:rPr>
              <a:t> code talkers WWII</a:t>
            </a:r>
            <a:endParaRPr lang="en-US" sz="3200" dirty="0">
              <a:latin typeface="Stencil" pitchFamily="82" charset="0"/>
            </a:endParaRPr>
          </a:p>
        </p:txBody>
      </p:sp>
      <p:pic>
        <p:nvPicPr>
          <p:cNvPr id="3" name="Picture 4" descr="http://www.navajocodetalkers.org/photos/wwII/420/8.jpg">
            <a:hlinkClick r:id="" tooltip="click to h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56" y="2590800"/>
            <a:ext cx="4000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azinews.com/wp-content/uploads/2011/12/chesterne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7539" y="4191000"/>
            <a:ext cx="3009900" cy="2332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1371600"/>
            <a:ext cx="3554178" cy="3139321"/>
          </a:xfrm>
          <a:prstGeom prst="rect">
            <a:avLst/>
          </a:prstGeom>
          <a:noFill/>
        </p:spPr>
        <p:txBody>
          <a:bodyPr wrap="none" rtlCol="0">
            <a:spAutoFit/>
          </a:bodyPr>
          <a:lstStyle/>
          <a:p>
            <a:r>
              <a:rPr lang="en-US" dirty="0" smtClean="0">
                <a:latin typeface="Stencil" pitchFamily="82" charset="0"/>
              </a:rPr>
              <a:t>Navajo              </a:t>
            </a:r>
            <a:r>
              <a:rPr lang="en-US" dirty="0" err="1" smtClean="0">
                <a:latin typeface="Stencil" pitchFamily="82" charset="0"/>
              </a:rPr>
              <a:t>muskogee</a:t>
            </a:r>
            <a:endParaRPr lang="en-US" dirty="0">
              <a:latin typeface="Stencil" pitchFamily="82" charset="0"/>
            </a:endParaRPr>
          </a:p>
          <a:p>
            <a:r>
              <a:rPr lang="en-US" dirty="0" smtClean="0">
                <a:latin typeface="Stencil" pitchFamily="82" charset="0"/>
              </a:rPr>
              <a:t>Creek                </a:t>
            </a:r>
            <a:r>
              <a:rPr lang="en-US" dirty="0" err="1" smtClean="0">
                <a:latin typeface="Stencil" pitchFamily="82" charset="0"/>
              </a:rPr>
              <a:t>seminole</a:t>
            </a:r>
            <a:endParaRPr lang="en-US" dirty="0" smtClean="0">
              <a:latin typeface="Stencil" pitchFamily="82" charset="0"/>
            </a:endParaRPr>
          </a:p>
          <a:p>
            <a:r>
              <a:rPr lang="en-US" dirty="0" smtClean="0">
                <a:latin typeface="Stencil" pitchFamily="82" charset="0"/>
              </a:rPr>
              <a:t>Choctaw          Hopi</a:t>
            </a:r>
          </a:p>
          <a:p>
            <a:r>
              <a:rPr lang="en-US" dirty="0" smtClean="0">
                <a:latin typeface="Stencil" pitchFamily="82" charset="0"/>
              </a:rPr>
              <a:t>Sioux                 Comanche         </a:t>
            </a:r>
          </a:p>
          <a:p>
            <a:r>
              <a:rPr lang="en-US" dirty="0" smtClean="0">
                <a:latin typeface="Stencil" pitchFamily="82" charset="0"/>
              </a:rPr>
              <a:t>Cherokee        Assiniboine    </a:t>
            </a:r>
          </a:p>
          <a:p>
            <a:r>
              <a:rPr lang="en-US" dirty="0" smtClean="0">
                <a:latin typeface="Stencil" pitchFamily="82" charset="0"/>
              </a:rPr>
              <a:t>Chippewa/</a:t>
            </a:r>
            <a:r>
              <a:rPr lang="en-US" dirty="0" err="1" smtClean="0">
                <a:latin typeface="Stencil" pitchFamily="82" charset="0"/>
              </a:rPr>
              <a:t>oneida</a:t>
            </a:r>
            <a:endParaRPr lang="en-US" dirty="0" smtClean="0">
              <a:latin typeface="Stencil" pitchFamily="82" charset="0"/>
            </a:endParaRPr>
          </a:p>
          <a:p>
            <a:r>
              <a:rPr lang="en-US" dirty="0" smtClean="0">
                <a:latin typeface="Stencil" pitchFamily="82" charset="0"/>
              </a:rPr>
              <a:t>Kiowa                </a:t>
            </a:r>
            <a:r>
              <a:rPr lang="en-US" dirty="0" err="1" smtClean="0">
                <a:latin typeface="Stencil" pitchFamily="82" charset="0"/>
              </a:rPr>
              <a:t>menominee</a:t>
            </a:r>
            <a:endParaRPr lang="en-US" dirty="0" smtClean="0">
              <a:latin typeface="Stencil" pitchFamily="82" charset="0"/>
            </a:endParaRPr>
          </a:p>
          <a:p>
            <a:r>
              <a:rPr lang="en-US" dirty="0" smtClean="0">
                <a:latin typeface="Stencil" pitchFamily="82" charset="0"/>
              </a:rPr>
              <a:t>Pawnee             </a:t>
            </a:r>
          </a:p>
          <a:p>
            <a:r>
              <a:rPr lang="en-US" dirty="0" smtClean="0">
                <a:latin typeface="Stencil" pitchFamily="82" charset="0"/>
              </a:rPr>
              <a:t>sac and fox/</a:t>
            </a:r>
            <a:r>
              <a:rPr lang="en-US" dirty="0" err="1" smtClean="0">
                <a:latin typeface="Stencil" pitchFamily="82" charset="0"/>
              </a:rPr>
              <a:t>Meskwaki</a:t>
            </a:r>
            <a:endParaRPr lang="en-US" dirty="0">
              <a:latin typeface="Stencil" pitchFamily="82" charset="0"/>
            </a:endParaRPr>
          </a:p>
          <a:p>
            <a:endParaRPr lang="en-US" dirty="0" smtClean="0">
              <a:latin typeface="Stencil" pitchFamily="82" charset="0"/>
            </a:endParaRPr>
          </a:p>
          <a:p>
            <a:endParaRPr lang="en-US" dirty="0">
              <a:latin typeface="Stencil" pitchFamily="82"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5718689"/>
            <a:ext cx="3060351" cy="810976"/>
          </a:xfrm>
          <a:prstGeom prst="rect">
            <a:avLst/>
          </a:prstGeom>
        </p:spPr>
      </p:pic>
    </p:spTree>
    <p:extLst>
      <p:ext uri="{BB962C8B-B14F-4D97-AF65-F5344CB8AC3E}">
        <p14:creationId xmlns:p14="http://schemas.microsoft.com/office/powerpoint/2010/main" val="235320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ewsfornatives.com/blog/wp-content/uploads/2008/02/022108-2305-lastoflako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76400"/>
            <a:ext cx="4520412" cy="39006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1875" y="5791200"/>
            <a:ext cx="4419864" cy="369332"/>
          </a:xfrm>
          <a:prstGeom prst="rect">
            <a:avLst/>
          </a:prstGeom>
          <a:noFill/>
        </p:spPr>
        <p:txBody>
          <a:bodyPr wrap="none" rtlCol="0">
            <a:spAutoFit/>
          </a:bodyPr>
          <a:lstStyle/>
          <a:p>
            <a:r>
              <a:rPr lang="en-US" dirty="0" smtClean="0">
                <a:latin typeface="Arial Black" pitchFamily="34" charset="0"/>
              </a:rPr>
              <a:t>Clarence Wolf Guts, Lakota Sioux</a:t>
            </a:r>
            <a:endParaRPr lang="en-US" dirty="0">
              <a:latin typeface="Arial Black" pitchFamily="34" charset="0"/>
            </a:endParaRPr>
          </a:p>
        </p:txBody>
      </p:sp>
      <p:sp>
        <p:nvSpPr>
          <p:cNvPr id="2" name="Rectangle 1"/>
          <p:cNvSpPr/>
          <p:nvPr/>
        </p:nvSpPr>
        <p:spPr>
          <a:xfrm>
            <a:off x="3668249" y="838200"/>
            <a:ext cx="1752083" cy="369332"/>
          </a:xfrm>
          <a:prstGeom prst="rect">
            <a:avLst/>
          </a:prstGeom>
        </p:spPr>
        <p:txBody>
          <a:bodyPr wrap="none">
            <a:spAutoFit/>
          </a:bodyPr>
          <a:lstStyle/>
          <a:p>
            <a:r>
              <a:rPr lang="en-US" dirty="0">
                <a:latin typeface="Arial Black" pitchFamily="34" charset="0"/>
              </a:rPr>
              <a:t>Other Tribes</a:t>
            </a:r>
            <a:endParaRPr lang="en-US" dirty="0">
              <a:latin typeface="Arial Black" pitchFamily="34" charset="0"/>
            </a:endParaRPr>
          </a:p>
        </p:txBody>
      </p:sp>
    </p:spTree>
    <p:extLst>
      <p:ext uri="{BB962C8B-B14F-4D97-AF65-F5344CB8AC3E}">
        <p14:creationId xmlns:p14="http://schemas.microsoft.com/office/powerpoint/2010/main" val="79435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x Pooyou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40" y="1491674"/>
            <a:ext cx="3321998" cy="38328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rville Wadswor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4720" y="1491674"/>
            <a:ext cx="3555282"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224" y="5943600"/>
            <a:ext cx="8028993" cy="369332"/>
          </a:xfrm>
          <a:prstGeom prst="rect">
            <a:avLst/>
          </a:prstGeom>
          <a:noFill/>
        </p:spPr>
        <p:txBody>
          <a:bodyPr wrap="none" rtlCol="0">
            <a:spAutoFit/>
          </a:bodyPr>
          <a:lstStyle/>
          <a:p>
            <a:r>
              <a:rPr lang="en-US" dirty="0" smtClean="0">
                <a:latin typeface="Arial Black" pitchFamily="34" charset="0"/>
              </a:rPr>
              <a:t>Rex </a:t>
            </a:r>
            <a:r>
              <a:rPr lang="en-US" dirty="0" err="1" smtClean="0">
                <a:latin typeface="Arial Black" pitchFamily="34" charset="0"/>
              </a:rPr>
              <a:t>Pooyouma</a:t>
            </a:r>
            <a:r>
              <a:rPr lang="en-US" dirty="0" smtClean="0">
                <a:latin typeface="Arial Black" pitchFamily="34" charset="0"/>
              </a:rPr>
              <a:t> (left) and Orville Wadsworth, Hopi code talkers</a:t>
            </a:r>
            <a:endParaRPr lang="en-US" dirty="0">
              <a:latin typeface="Arial Black" pitchFamily="34" charset="0"/>
            </a:endParaRPr>
          </a:p>
        </p:txBody>
      </p:sp>
      <p:sp>
        <p:nvSpPr>
          <p:cNvPr id="2" name="Rectangle 1"/>
          <p:cNvSpPr/>
          <p:nvPr/>
        </p:nvSpPr>
        <p:spPr>
          <a:xfrm>
            <a:off x="3668678" y="685800"/>
            <a:ext cx="1752083" cy="369332"/>
          </a:xfrm>
          <a:prstGeom prst="rect">
            <a:avLst/>
          </a:prstGeom>
        </p:spPr>
        <p:txBody>
          <a:bodyPr wrap="none">
            <a:spAutoFit/>
          </a:bodyPr>
          <a:lstStyle/>
          <a:p>
            <a:r>
              <a:rPr lang="en-US" dirty="0">
                <a:latin typeface="Arial Black" pitchFamily="34" charset="0"/>
              </a:rPr>
              <a:t>Other Tribes</a:t>
            </a:r>
            <a:endParaRPr lang="en-US" dirty="0">
              <a:latin typeface="Arial Black" pitchFamily="34" charset="0"/>
            </a:endParaRPr>
          </a:p>
        </p:txBody>
      </p:sp>
    </p:spTree>
    <p:extLst>
      <p:ext uri="{BB962C8B-B14F-4D97-AF65-F5344CB8AC3E}">
        <p14:creationId xmlns:p14="http://schemas.microsoft.com/office/powerpoint/2010/main" val="126685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www.ww2incolor.com/d/141091-1/Code_Talker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39476"/>
            <a:ext cx="5867400" cy="5270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89244" y="5938982"/>
            <a:ext cx="3441711" cy="369332"/>
          </a:xfrm>
          <a:prstGeom prst="rect">
            <a:avLst/>
          </a:prstGeom>
          <a:noFill/>
        </p:spPr>
        <p:txBody>
          <a:bodyPr wrap="none" rtlCol="0">
            <a:spAutoFit/>
          </a:bodyPr>
          <a:lstStyle/>
          <a:p>
            <a:r>
              <a:rPr lang="en-US" dirty="0" smtClean="0">
                <a:latin typeface="Arial Black" pitchFamily="34" charset="0"/>
              </a:rPr>
              <a:t>Did you get the message?</a:t>
            </a:r>
            <a:endParaRPr lang="en-US" dirty="0">
              <a:latin typeface="Arial Black" pitchFamily="34" charset="0"/>
            </a:endParaRPr>
          </a:p>
        </p:txBody>
      </p:sp>
    </p:spTree>
    <p:extLst>
      <p:ext uri="{BB962C8B-B14F-4D97-AF65-F5344CB8AC3E}">
        <p14:creationId xmlns:p14="http://schemas.microsoft.com/office/powerpoint/2010/main" val="34242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atriotden.com/fotki/code-talkers/saipan-navajo_code_tal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801320"/>
            <a:ext cx="6629400" cy="52239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37955" y="6172200"/>
            <a:ext cx="4419600" cy="369332"/>
          </a:xfrm>
          <a:prstGeom prst="rect">
            <a:avLst/>
          </a:prstGeom>
          <a:noFill/>
        </p:spPr>
        <p:txBody>
          <a:bodyPr wrap="square" rtlCol="0">
            <a:spAutoFit/>
          </a:bodyPr>
          <a:lstStyle/>
          <a:p>
            <a:r>
              <a:rPr lang="en-US" dirty="0" smtClean="0">
                <a:latin typeface="Arial Black" pitchFamily="34" charset="0"/>
              </a:rPr>
              <a:t>Navajo code talkers in the Pacific</a:t>
            </a:r>
            <a:r>
              <a:rPr lang="en-US" dirty="0" smtClean="0"/>
              <a:t> </a:t>
            </a:r>
            <a:endParaRPr lang="en-US" dirty="0"/>
          </a:p>
        </p:txBody>
      </p:sp>
      <p:sp>
        <p:nvSpPr>
          <p:cNvPr id="2" name="TextBox 1"/>
          <p:cNvSpPr txBox="1"/>
          <p:nvPr/>
        </p:nvSpPr>
        <p:spPr>
          <a:xfrm>
            <a:off x="3660596" y="381000"/>
            <a:ext cx="1610377" cy="369332"/>
          </a:xfrm>
          <a:prstGeom prst="rect">
            <a:avLst/>
          </a:prstGeom>
          <a:noFill/>
        </p:spPr>
        <p:txBody>
          <a:bodyPr wrap="none" rtlCol="0">
            <a:spAutoFit/>
          </a:bodyPr>
          <a:lstStyle/>
          <a:p>
            <a:pPr algn="ctr"/>
            <a:r>
              <a:rPr lang="en-US" dirty="0" smtClean="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3945606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newsfornatives.com/blog/wp-content/uploads/2008/02/022108-2305-lastoflako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218" y="762000"/>
            <a:ext cx="5501671" cy="49041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5728461"/>
            <a:ext cx="4965975" cy="646331"/>
          </a:xfrm>
          <a:prstGeom prst="rect">
            <a:avLst/>
          </a:prstGeom>
          <a:noFill/>
        </p:spPr>
        <p:txBody>
          <a:bodyPr wrap="none" rtlCol="0">
            <a:spAutoFit/>
          </a:bodyPr>
          <a:lstStyle/>
          <a:p>
            <a:pPr algn="ctr"/>
            <a:r>
              <a:rPr lang="en-US" dirty="0" smtClean="0">
                <a:latin typeface="Arial Black" pitchFamily="34" charset="0"/>
              </a:rPr>
              <a:t>Receiving a message and decoding it </a:t>
            </a:r>
          </a:p>
          <a:p>
            <a:pPr algn="ctr"/>
            <a:r>
              <a:rPr lang="en-US" dirty="0" smtClean="0">
                <a:latin typeface="Arial Black" pitchFamily="34" charset="0"/>
              </a:rPr>
              <a:t>In the jungle</a:t>
            </a:r>
            <a:endParaRPr lang="en-US" dirty="0">
              <a:latin typeface="Arial Black" pitchFamily="34" charset="0"/>
            </a:endParaRPr>
          </a:p>
        </p:txBody>
      </p:sp>
      <p:sp>
        <p:nvSpPr>
          <p:cNvPr id="2" name="Rectangle 1"/>
          <p:cNvSpPr/>
          <p:nvPr/>
        </p:nvSpPr>
        <p:spPr>
          <a:xfrm>
            <a:off x="3506598" y="304800"/>
            <a:ext cx="1610377" cy="369332"/>
          </a:xfrm>
          <a:prstGeom prst="rect">
            <a:avLst/>
          </a:prstGeom>
        </p:spPr>
        <p:txBody>
          <a:bodyPr wrap="none">
            <a:spAutoFit/>
          </a:bodyPr>
          <a:lstStyle/>
          <a:p>
            <a:pPr algn="ctr"/>
            <a:r>
              <a:rPr lang="en-US" dirty="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424528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poral Lloyd Oliver, a Navajo Indian, operates a field radio in 1943 while attached to a Marine Artillery Regiment in the South Pacific. (photo courtesy of the Oliver fami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838200"/>
            <a:ext cx="6743700" cy="5057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0352" y="6021987"/>
            <a:ext cx="3921395" cy="369332"/>
          </a:xfrm>
          <a:prstGeom prst="rect">
            <a:avLst/>
          </a:prstGeom>
          <a:noFill/>
        </p:spPr>
        <p:txBody>
          <a:bodyPr wrap="none" rtlCol="0">
            <a:spAutoFit/>
          </a:bodyPr>
          <a:lstStyle/>
          <a:p>
            <a:r>
              <a:rPr lang="en-US" dirty="0" smtClean="0">
                <a:latin typeface="Arial Black" pitchFamily="34" charset="0"/>
              </a:rPr>
              <a:t>Navajo code talker in training</a:t>
            </a:r>
            <a:endParaRPr lang="en-US" dirty="0">
              <a:latin typeface="Arial Black" pitchFamily="34" charset="0"/>
            </a:endParaRPr>
          </a:p>
        </p:txBody>
      </p:sp>
      <p:sp>
        <p:nvSpPr>
          <p:cNvPr id="2" name="Rectangle 1"/>
          <p:cNvSpPr/>
          <p:nvPr/>
        </p:nvSpPr>
        <p:spPr>
          <a:xfrm>
            <a:off x="3785860" y="381000"/>
            <a:ext cx="1610377" cy="369332"/>
          </a:xfrm>
          <a:prstGeom prst="rect">
            <a:avLst/>
          </a:prstGeom>
        </p:spPr>
        <p:txBody>
          <a:bodyPr wrap="none">
            <a:spAutoFit/>
          </a:bodyPr>
          <a:lstStyle/>
          <a:p>
            <a:pPr algn="ctr"/>
            <a:r>
              <a:rPr lang="en-US" dirty="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1457152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www.lapahie.com/Pictures/Dad_Plato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762000"/>
            <a:ext cx="8742008" cy="4344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5398716"/>
            <a:ext cx="7385035" cy="369332"/>
          </a:xfrm>
          <a:prstGeom prst="rect">
            <a:avLst/>
          </a:prstGeom>
          <a:noFill/>
        </p:spPr>
        <p:txBody>
          <a:bodyPr wrap="none" rtlCol="0">
            <a:spAutoFit/>
          </a:bodyPr>
          <a:lstStyle/>
          <a:p>
            <a:r>
              <a:rPr lang="en-US" dirty="0" smtClean="0">
                <a:latin typeface="Arial Black" pitchFamily="34" charset="0"/>
              </a:rPr>
              <a:t>A group of Navajo code talkers somewhere in the Pacific</a:t>
            </a:r>
            <a:endParaRPr lang="en-US" dirty="0">
              <a:latin typeface="Arial Black" pitchFamily="34" charset="0"/>
            </a:endParaRPr>
          </a:p>
        </p:txBody>
      </p:sp>
      <p:sp>
        <p:nvSpPr>
          <p:cNvPr id="2" name="Rectangle 1"/>
          <p:cNvSpPr/>
          <p:nvPr/>
        </p:nvSpPr>
        <p:spPr>
          <a:xfrm>
            <a:off x="3725528" y="304800"/>
            <a:ext cx="1610377" cy="369332"/>
          </a:xfrm>
          <a:prstGeom prst="rect">
            <a:avLst/>
          </a:prstGeom>
        </p:spPr>
        <p:txBody>
          <a:bodyPr wrap="none">
            <a:spAutoFit/>
          </a:bodyPr>
          <a:lstStyle/>
          <a:p>
            <a:pPr algn="ctr"/>
            <a:r>
              <a:rPr lang="en-US" dirty="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130171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895600"/>
            <a:ext cx="8610600" cy="461665"/>
          </a:xfrm>
          <a:prstGeom prst="rect">
            <a:avLst/>
          </a:prstGeom>
        </p:spPr>
        <p:txBody>
          <a:bodyPr wrap="square">
            <a:spAutoFit/>
          </a:bodyPr>
          <a:lstStyle/>
          <a:p>
            <a:r>
              <a:rPr lang="en-US" sz="2400" b="1" dirty="0" smtClean="0"/>
              <a:t>                             </a:t>
            </a:r>
            <a:endParaRPr lang="en-US" sz="2400" b="1" dirty="0">
              <a:latin typeface="Calibri" pitchFamily="34" charset="0"/>
              <a:cs typeface="Calibri" pitchFamily="34" charset="0"/>
            </a:endParaRPr>
          </a:p>
        </p:txBody>
      </p:sp>
      <p:pic>
        <p:nvPicPr>
          <p:cNvPr id="3" name="Picture 6" descr="http://accel6.mettre-put-idata.over-blog.com/0/39/65/84/news-/WWII-Navajo-code-tal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1" y="749091"/>
            <a:ext cx="6553200" cy="5216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1399" y="6096000"/>
            <a:ext cx="4557401" cy="369332"/>
          </a:xfrm>
          <a:prstGeom prst="rect">
            <a:avLst/>
          </a:prstGeom>
          <a:noFill/>
        </p:spPr>
        <p:txBody>
          <a:bodyPr wrap="none" rtlCol="0">
            <a:spAutoFit/>
          </a:bodyPr>
          <a:lstStyle/>
          <a:p>
            <a:r>
              <a:rPr lang="en-US" dirty="0" smtClean="0">
                <a:latin typeface="Arial Black" pitchFamily="34" charset="0"/>
              </a:rPr>
              <a:t>Sending a message during a battle</a:t>
            </a:r>
            <a:endParaRPr lang="en-US" dirty="0">
              <a:latin typeface="Arial Black" pitchFamily="34" charset="0"/>
            </a:endParaRPr>
          </a:p>
        </p:txBody>
      </p:sp>
      <p:sp>
        <p:nvSpPr>
          <p:cNvPr id="5" name="Rectangle 4"/>
          <p:cNvSpPr/>
          <p:nvPr/>
        </p:nvSpPr>
        <p:spPr>
          <a:xfrm>
            <a:off x="3766811" y="304800"/>
            <a:ext cx="1610377" cy="369332"/>
          </a:xfrm>
          <a:prstGeom prst="rect">
            <a:avLst/>
          </a:prstGeom>
        </p:spPr>
        <p:txBody>
          <a:bodyPr wrap="none">
            <a:spAutoFit/>
          </a:bodyPr>
          <a:lstStyle/>
          <a:p>
            <a:pPr algn="ctr"/>
            <a:r>
              <a:rPr lang="en-US" dirty="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2919335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http://z.about.com/d/dc/1/7/U/S/NavajoCodeTalk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89999"/>
            <a:ext cx="7924800" cy="5262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3067" y="6052066"/>
            <a:ext cx="6590266" cy="369332"/>
          </a:xfrm>
          <a:prstGeom prst="rect">
            <a:avLst/>
          </a:prstGeom>
          <a:noFill/>
        </p:spPr>
        <p:txBody>
          <a:bodyPr wrap="none" rtlCol="0">
            <a:spAutoFit/>
          </a:bodyPr>
          <a:lstStyle/>
          <a:p>
            <a:r>
              <a:rPr lang="en-US" dirty="0" smtClean="0">
                <a:latin typeface="Arial Black" pitchFamily="34" charset="0"/>
              </a:rPr>
              <a:t>Veteran code talkers being honored at a ceremony</a:t>
            </a:r>
            <a:endParaRPr lang="en-US" dirty="0">
              <a:latin typeface="Arial Black" pitchFamily="34" charset="0"/>
            </a:endParaRPr>
          </a:p>
        </p:txBody>
      </p:sp>
      <p:sp>
        <p:nvSpPr>
          <p:cNvPr id="2" name="Rectangle 1"/>
          <p:cNvSpPr/>
          <p:nvPr/>
        </p:nvSpPr>
        <p:spPr>
          <a:xfrm>
            <a:off x="3843011" y="304800"/>
            <a:ext cx="1610377" cy="369332"/>
          </a:xfrm>
          <a:prstGeom prst="rect">
            <a:avLst/>
          </a:prstGeom>
        </p:spPr>
        <p:txBody>
          <a:bodyPr wrap="none">
            <a:spAutoFit/>
          </a:bodyPr>
          <a:lstStyle/>
          <a:p>
            <a:pPr algn="ctr"/>
            <a:r>
              <a:rPr lang="en-US" dirty="0">
                <a:latin typeface="Arial Black" pitchFamily="34" charset="0"/>
              </a:rPr>
              <a:t>The Navajo</a:t>
            </a:r>
            <a:endParaRPr lang="en-US" dirty="0">
              <a:latin typeface="Arial Black" pitchFamily="34" charset="0"/>
            </a:endParaRPr>
          </a:p>
        </p:txBody>
      </p:sp>
    </p:spTree>
    <p:extLst>
      <p:ext uri="{BB962C8B-B14F-4D97-AF65-F5344CB8AC3E}">
        <p14:creationId xmlns:p14="http://schemas.microsoft.com/office/powerpoint/2010/main" val="380792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azinews.com/wp-content/uploads/2011/12/Nez_in_WW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838200"/>
            <a:ext cx="6248400" cy="4686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6715" y="5786459"/>
            <a:ext cx="5830570" cy="369332"/>
          </a:xfrm>
          <a:prstGeom prst="rect">
            <a:avLst/>
          </a:prstGeom>
          <a:noFill/>
        </p:spPr>
        <p:txBody>
          <a:bodyPr wrap="none" rtlCol="0">
            <a:spAutoFit/>
          </a:bodyPr>
          <a:lstStyle/>
          <a:p>
            <a:r>
              <a:rPr lang="en-US" dirty="0" smtClean="0">
                <a:latin typeface="Arial Black" pitchFamily="34" charset="0"/>
              </a:rPr>
              <a:t>A </a:t>
            </a:r>
            <a:r>
              <a:rPr lang="en-US" dirty="0" err="1" smtClean="0">
                <a:latin typeface="Arial Black" pitchFamily="34" charset="0"/>
              </a:rPr>
              <a:t>Meskwake</a:t>
            </a:r>
            <a:r>
              <a:rPr lang="en-US" dirty="0" smtClean="0">
                <a:latin typeface="Arial Black" pitchFamily="34" charset="0"/>
              </a:rPr>
              <a:t> tribesman from Iowa in training</a:t>
            </a:r>
            <a:endParaRPr lang="en-US" dirty="0">
              <a:latin typeface="Arial Black" pitchFamily="34" charset="0"/>
            </a:endParaRPr>
          </a:p>
        </p:txBody>
      </p:sp>
      <p:sp>
        <p:nvSpPr>
          <p:cNvPr id="2" name="TextBox 1"/>
          <p:cNvSpPr txBox="1"/>
          <p:nvPr/>
        </p:nvSpPr>
        <p:spPr>
          <a:xfrm>
            <a:off x="3695958" y="348734"/>
            <a:ext cx="1752083" cy="369332"/>
          </a:xfrm>
          <a:prstGeom prst="rect">
            <a:avLst/>
          </a:prstGeom>
          <a:noFill/>
        </p:spPr>
        <p:txBody>
          <a:bodyPr wrap="none" rtlCol="0">
            <a:spAutoFit/>
          </a:bodyPr>
          <a:lstStyle/>
          <a:p>
            <a:r>
              <a:rPr lang="en-US" dirty="0" smtClean="0">
                <a:latin typeface="Arial Black" pitchFamily="34" charset="0"/>
              </a:rPr>
              <a:t>Other Tribes</a:t>
            </a:r>
            <a:endParaRPr lang="en-US" dirty="0">
              <a:latin typeface="Arial Black" pitchFamily="34" charset="0"/>
            </a:endParaRPr>
          </a:p>
        </p:txBody>
      </p:sp>
    </p:spTree>
    <p:extLst>
      <p:ext uri="{BB962C8B-B14F-4D97-AF65-F5344CB8AC3E}">
        <p14:creationId xmlns:p14="http://schemas.microsoft.com/office/powerpoint/2010/main" val="303474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99" y="914400"/>
            <a:ext cx="6528851" cy="502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97990" y="6077527"/>
            <a:ext cx="6297301" cy="369332"/>
          </a:xfrm>
          <a:prstGeom prst="rect">
            <a:avLst/>
          </a:prstGeom>
          <a:noFill/>
        </p:spPr>
        <p:txBody>
          <a:bodyPr wrap="none" rtlCol="0">
            <a:spAutoFit/>
          </a:bodyPr>
          <a:lstStyle/>
          <a:p>
            <a:r>
              <a:rPr lang="en-US" dirty="0" err="1" smtClean="0">
                <a:latin typeface="Arial Black" pitchFamily="34" charset="0"/>
              </a:rPr>
              <a:t>Comanches</a:t>
            </a:r>
            <a:r>
              <a:rPr lang="en-US" dirty="0" smtClean="0">
                <a:latin typeface="Arial Black" pitchFamily="34" charset="0"/>
              </a:rPr>
              <a:t> from the Army’s 4</a:t>
            </a:r>
            <a:r>
              <a:rPr lang="en-US" baseline="30000" dirty="0" smtClean="0">
                <a:latin typeface="Arial Black" pitchFamily="34" charset="0"/>
              </a:rPr>
              <a:t>th</a:t>
            </a:r>
            <a:r>
              <a:rPr lang="en-US" dirty="0" smtClean="0">
                <a:latin typeface="Arial Black" pitchFamily="34" charset="0"/>
              </a:rPr>
              <a:t> Infantry Division</a:t>
            </a:r>
            <a:endParaRPr lang="en-US" dirty="0">
              <a:latin typeface="Arial Black" pitchFamily="34" charset="0"/>
            </a:endParaRPr>
          </a:p>
        </p:txBody>
      </p:sp>
      <p:sp>
        <p:nvSpPr>
          <p:cNvPr id="2" name="Rectangle 1"/>
          <p:cNvSpPr/>
          <p:nvPr/>
        </p:nvSpPr>
        <p:spPr>
          <a:xfrm>
            <a:off x="3607582" y="381000"/>
            <a:ext cx="1752083" cy="369332"/>
          </a:xfrm>
          <a:prstGeom prst="rect">
            <a:avLst/>
          </a:prstGeom>
        </p:spPr>
        <p:txBody>
          <a:bodyPr wrap="none">
            <a:spAutoFit/>
          </a:bodyPr>
          <a:lstStyle/>
          <a:p>
            <a:r>
              <a:rPr lang="en-US" dirty="0">
                <a:latin typeface="Arial Black" pitchFamily="34" charset="0"/>
              </a:rPr>
              <a:t>Other Tribes</a:t>
            </a:r>
            <a:endParaRPr lang="en-US" dirty="0">
              <a:latin typeface="Arial Black" pitchFamily="34" charset="0"/>
            </a:endParaRPr>
          </a:p>
        </p:txBody>
      </p:sp>
    </p:spTree>
    <p:extLst>
      <p:ext uri="{BB962C8B-B14F-4D97-AF65-F5344CB8AC3E}">
        <p14:creationId xmlns:p14="http://schemas.microsoft.com/office/powerpoint/2010/main" val="2480509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1033</Words>
  <Application>Microsoft Office PowerPoint</Application>
  <PresentationFormat>On-screen Show (4:3)</PresentationFormat>
  <Paragraphs>64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Museum Of The Pacific War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D. Koone</dc:creator>
  <cp:lastModifiedBy>Rich Koone</cp:lastModifiedBy>
  <cp:revision>24</cp:revision>
  <dcterms:created xsi:type="dcterms:W3CDTF">2012-06-06T18:09:28Z</dcterms:created>
  <dcterms:modified xsi:type="dcterms:W3CDTF">2014-11-25T16:44:47Z</dcterms:modified>
</cp:coreProperties>
</file>